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4"/>
    <p:sldMasterId id="2147483674" r:id="rId5"/>
  </p:sldMasterIdLst>
  <p:notesMasterIdLst>
    <p:notesMasterId r:id="rId29"/>
  </p:notesMasterIdLst>
  <p:handoutMasterIdLst>
    <p:handoutMasterId r:id="rId30"/>
  </p:handoutMasterIdLst>
  <p:sldIdLst>
    <p:sldId id="257" r:id="rId6"/>
    <p:sldId id="794" r:id="rId7"/>
    <p:sldId id="795" r:id="rId8"/>
    <p:sldId id="796" r:id="rId9"/>
    <p:sldId id="798" r:id="rId10"/>
    <p:sldId id="918" r:id="rId11"/>
    <p:sldId id="919" r:id="rId12"/>
    <p:sldId id="920" r:id="rId13"/>
    <p:sldId id="921" r:id="rId14"/>
    <p:sldId id="922" r:id="rId15"/>
    <p:sldId id="923" r:id="rId16"/>
    <p:sldId id="924" r:id="rId17"/>
    <p:sldId id="927" r:id="rId18"/>
    <p:sldId id="926" r:id="rId19"/>
    <p:sldId id="929" r:id="rId20"/>
    <p:sldId id="930" r:id="rId21"/>
    <p:sldId id="931" r:id="rId22"/>
    <p:sldId id="932" r:id="rId23"/>
    <p:sldId id="905" r:id="rId24"/>
    <p:sldId id="925" r:id="rId25"/>
    <p:sldId id="762" r:id="rId26"/>
    <p:sldId id="764" r:id="rId27"/>
    <p:sldId id="763" r:id="rId28"/>
  </p:sldIdLst>
  <p:sldSz cx="12192000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72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139DE07-CD1D-8E2F-6007-9396DD051320}" name="Abby Seyhi" initials="AS" userId="S::abby.seyhi@niagaracollegetoronto.ca::fa15c474-cee7-414c-8a65-d582e0d915fe" providerId="AD"/>
  <p188:author id="{323CB21B-8B54-0DCF-EE91-CF6F31CB02AE}" name="Suzanne Van Beek" initials="SB" userId="S::suzanne.vanbeek@torontosom.ca::e7c1c513-cfce-40cf-87fa-ed44826295c6" providerId="AD"/>
  <p188:author id="{4CEB8940-E9A1-815E-6E4D-75ED412D61E0}" name="Rafael Torres" initials="RT" userId="S::rafael.torres@niagaracollegetoronto.ca::af1d9afc-585a-45ed-b5cc-4b3e2a9c8416" providerId="AD"/>
  <p188:author id="{7715D77F-C58B-6CC3-FDA3-0806334C216F}" name="Ali Kerdar" initials="AK" userId="Ali Kerdar" providerId="None"/>
  <p188:author id="{32787E9F-9800-B389-D882-EB99ABDDA44C}" name="Navdeep Bhangu" initials="NB" userId="S::Navdeep.bhangu@niagaracollegetoronto.ca::38e61a62-7d75-4a23-abd5-f333048137d9" providerId="AD"/>
  <p188:author id="{448310E6-A5F9-6F64-E95F-55840DE0D32D}" name="Ivan Betancourt" initials="IB" userId="S::ivan.betancourt@niagaracollegetoronto.ca::25877bda-340f-457b-b3d3-9d92440f53da" providerId="AD"/>
  <p188:author id="{90D4C2E9-C16A-C927-57B3-FA5A1BAE44B1}" name="Anelia Mantovani" initials="AM" userId="S::anelia.mantovani@niagaracollegetoronto.ca::7c71a981-29b1-4a16-98f1-38270814e1e4" providerId="AD"/>
  <p188:author id="{70350DFA-C9B2-DFC2-952E-BA183C1AD3B3}" name="Hanan  ElZoueiter" initials="HE" userId="S::hanan.elzoueiter@torontosom.ca::ff091b3c-679c-492d-ac76-9658f1c43e0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F7FF"/>
    <a:srgbClr val="FFFFFF"/>
    <a:srgbClr val="1D9A78"/>
    <a:srgbClr val="00467E"/>
    <a:srgbClr val="4495D1"/>
    <a:srgbClr val="007DC3"/>
    <a:srgbClr val="FBFEFF"/>
    <a:srgbClr val="1BDB8D"/>
    <a:srgbClr val="71AF47"/>
    <a:srgbClr val="F1FA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0767" autoAdjust="0"/>
    <p:restoredTop sz="94660"/>
  </p:normalViewPr>
  <p:slideViewPr>
    <p:cSldViewPr snapToGrid="0">
      <p:cViewPr varScale="1">
        <p:scale>
          <a:sx n="60" d="100"/>
          <a:sy n="60" d="100"/>
        </p:scale>
        <p:origin x="58" y="643"/>
      </p:cViewPr>
      <p:guideLst>
        <p:guide pos="72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handoutMaster" Target="handoutMasters/handoutMaster1.xml"/><Relationship Id="rId35" Type="http://schemas.microsoft.com/office/2018/10/relationships/authors" Target="author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8D44500-4A20-40C7-A67C-0B2FB6B19A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873B47-BC36-4B9B-B6EF-E82D8DB688B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477725-A3CE-461A-8AF1-599E0BFE09DC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53B426-A860-40B7-8321-728DCD21E71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907244-0F12-473D-B23B-DFD118EA52F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DDC58B-2446-4953-A908-C2EBC0506D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8982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svg>
</file>

<file path=ppt/media/image5.jpeg>
</file>

<file path=ppt/media/image6.png>
</file>

<file path=ppt/media/image7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03FA08-7E29-432C-A336-7D99499D7AE2}" type="datetimeFigureOut">
              <a:t>4/8/2024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A7159-F796-4BE6-9FE4-5800F0E95C4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334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FEF23-53F4-FE43-8238-E5D56904BE9C}" type="slidenum">
              <a:rPr lang="en-BR" smtClean="0"/>
              <a:t>5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110097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FEF23-53F4-FE43-8238-E5D56904BE9C}" type="slidenum">
              <a:rPr lang="en-BR" smtClean="0"/>
              <a:t>6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200562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FEF23-53F4-FE43-8238-E5D56904BE9C}" type="slidenum">
              <a:rPr lang="en-BR" smtClean="0"/>
              <a:t>7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677350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FEF23-53F4-FE43-8238-E5D56904BE9C}" type="slidenum">
              <a:rPr lang="en-BR" smtClean="0"/>
              <a:t>8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588231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FEF23-53F4-FE43-8238-E5D56904BE9C}" type="slidenum">
              <a:rPr lang="en-BR" smtClean="0"/>
              <a:t>9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35477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FEF23-53F4-FE43-8238-E5D56904BE9C}" type="slidenum">
              <a:rPr lang="en-BR" smtClean="0"/>
              <a:t>10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5534805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FEF23-53F4-FE43-8238-E5D56904BE9C}" type="slidenum">
              <a:rPr lang="en-BR" smtClean="0"/>
              <a:t>11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291561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FEF23-53F4-FE43-8238-E5D56904BE9C}" type="slidenum">
              <a:rPr lang="en-BR" smtClean="0"/>
              <a:t>12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756478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CFEF23-53F4-FE43-8238-E5D56904BE9C}" type="slidenum">
              <a:rPr lang="en-BR" smtClean="0"/>
              <a:t>19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016580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21200186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6601545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5093674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44144-24E6-4EE1-8E66-D6DF27E0A736}" type="datetime1">
              <a:rPr lang="LID4096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2974678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A8F30-38C7-4088-A8B6-4FCE7B5C3931}" type="datetime1">
              <a:rPr lang="LID4096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9173472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725A-8B9B-4E77-BFED-C6EDA9D796D6}" type="datetime1">
              <a:rPr lang="LID4096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7037233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D71AF-7383-4F05-8966-7E071B0802D4}" type="datetime1">
              <a:rPr lang="LID4096" smtClean="0"/>
              <a:t>04/08/2024</a:t>
            </a:fld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8232299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D5D5-594A-485D-ADD1-E8BA9C657A3E}" type="datetime1">
              <a:rPr lang="LID4096" smtClean="0"/>
              <a:t>04/08/2024</a:t>
            </a:fld>
            <a:endParaRPr lang="en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450408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C1359-33D5-41D9-983A-E23017C74AE7}" type="datetime1">
              <a:rPr lang="LID4096" smtClean="0"/>
              <a:t>04/08/2024</a:t>
            </a:fld>
            <a:endParaRPr lang="en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314524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9960B-CA4F-49C9-ACD8-1550AEC43863}" type="datetime1">
              <a:rPr lang="LID4096" smtClean="0"/>
              <a:t>04/08/2024</a:t>
            </a:fld>
            <a:endParaRPr lang="en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2301685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D936-4CD5-4D2C-9450-6F6B733C4D69}" type="datetime1">
              <a:rPr lang="LID4096" smtClean="0"/>
              <a:t>04/08/2024</a:t>
            </a:fld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1202940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7123280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4A9DC-9077-446D-AA81-E680C7F8104C}" type="datetime1">
              <a:rPr lang="LID4096" smtClean="0"/>
              <a:t>04/08/2024</a:t>
            </a:fld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777657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651CEF-B563-49DC-9A8F-CBB335A404A5}" type="datetime1">
              <a:rPr lang="LID4096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3141381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F6A1C-6954-4DA8-A350-78D9DDFCF467}" type="datetime1">
              <a:rPr lang="LID4096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03450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815650229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91386561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56790627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04569022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1170279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57698843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54977784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293CB-7B51-DA49-9B65-802FFF5782E8}" type="datetimeFigureOut">
              <a:rPr lang="en-BR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237467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0823C-7B53-4B02-B0A3-B962A35AE001}" type="datetime1">
              <a:rPr lang="LID4096" smtClean="0"/>
              <a:t>04/08/2024</a:t>
            </a:fld>
            <a:endParaRPr lang="en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/>
              <a:t>Develop by Riddhi Patel</a:t>
            </a:r>
            <a:endParaRPr lang="en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2329F-4466-CF40-B6ED-54F4323C280B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103972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rn.microsoft.com/en-us/xamarin/xamarin-forms/xaml/live-visual-tree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s://learn.microsoft.com/en-us/xamarin/xamarin-forms/xaml/xaml-basics/data-binding-basics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hyperlink" Target="https://devblogs.microsoft.com/xamarin/better-resource-organization-xamarin-forms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xamarin/get-started/quickstarts/database?pivots=windows" TargetMode="External"/><Relationship Id="rId2" Type="http://schemas.openxmlformats.org/officeDocument/2006/relationships/hyperlink" Target="https://learn.microsoft.com/en-us/xamarin/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earn.microsoft.com/en-us/xamarin/get-started/first-app/?pivots=windows-vs2022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0CECC35-C5A6-40CD-3CFA-4B95400CD190}"/>
              </a:ext>
            </a:extLst>
          </p:cNvPr>
          <p:cNvSpPr/>
          <p:nvPr/>
        </p:nvSpPr>
        <p:spPr>
          <a:xfrm>
            <a:off x="-5935" y="6747062"/>
            <a:ext cx="12205857" cy="128739"/>
          </a:xfrm>
          <a:prstGeom prst="rect">
            <a:avLst/>
          </a:prstGeom>
          <a:solidFill>
            <a:srgbClr val="007D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F039842-EE3C-1532-3903-68AB79D35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558"/>
                    </a14:imgEffect>
                    <a14:imgEffect>
                      <a14:saturation sat="98000"/>
                    </a14:imgEffect>
                    <a14:imgEffect>
                      <a14:brightnessContrast bright="-18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6061"/>
            <a:ext cx="12199922" cy="6760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A6C208D9-AD1C-4215-A54F-741C010BFA6D}"/>
              </a:ext>
            </a:extLst>
          </p:cNvPr>
          <p:cNvSpPr/>
          <p:nvPr/>
        </p:nvSpPr>
        <p:spPr>
          <a:xfrm>
            <a:off x="-5935" y="3296875"/>
            <a:ext cx="12227326" cy="3561125"/>
          </a:xfrm>
          <a:custGeom>
            <a:avLst/>
            <a:gdLst>
              <a:gd name="connsiteX0" fmla="*/ 0 w 12467143"/>
              <a:gd name="connsiteY0" fmla="*/ 3607806 h 3607806"/>
              <a:gd name="connsiteX1" fmla="*/ 6233572 w 12467143"/>
              <a:gd name="connsiteY1" fmla="*/ 0 h 3607806"/>
              <a:gd name="connsiteX2" fmla="*/ 12467143 w 12467143"/>
              <a:gd name="connsiteY2" fmla="*/ 3607806 h 3607806"/>
              <a:gd name="connsiteX3" fmla="*/ 0 w 12467143"/>
              <a:gd name="connsiteY3" fmla="*/ 3607806 h 3607806"/>
              <a:gd name="connsiteX0" fmla="*/ 0 w 12467143"/>
              <a:gd name="connsiteY0" fmla="*/ 3589700 h 3589700"/>
              <a:gd name="connsiteX1" fmla="*/ 22895 w 12467143"/>
              <a:gd name="connsiteY1" fmla="*/ 0 h 3589700"/>
              <a:gd name="connsiteX2" fmla="*/ 12467143 w 12467143"/>
              <a:gd name="connsiteY2" fmla="*/ 3589700 h 3589700"/>
              <a:gd name="connsiteX3" fmla="*/ 0 w 12467143"/>
              <a:gd name="connsiteY3" fmla="*/ 3589700 h 3589700"/>
              <a:gd name="connsiteX0" fmla="*/ 0 w 12467143"/>
              <a:gd name="connsiteY0" fmla="*/ 3589700 h 3589700"/>
              <a:gd name="connsiteX1" fmla="*/ 22895 w 12467143"/>
              <a:gd name="connsiteY1" fmla="*/ 0 h 3589700"/>
              <a:gd name="connsiteX2" fmla="*/ 12467143 w 12467143"/>
              <a:gd name="connsiteY2" fmla="*/ 3589700 h 3589700"/>
              <a:gd name="connsiteX3" fmla="*/ 0 w 12467143"/>
              <a:gd name="connsiteY3" fmla="*/ 3589700 h 3589700"/>
              <a:gd name="connsiteX0" fmla="*/ 0 w 13535735"/>
              <a:gd name="connsiteY0" fmla="*/ 3590343 h 3650451"/>
              <a:gd name="connsiteX1" fmla="*/ 22895 w 13535735"/>
              <a:gd name="connsiteY1" fmla="*/ 643 h 3650451"/>
              <a:gd name="connsiteX2" fmla="*/ 11459578 w 13535735"/>
              <a:gd name="connsiteY2" fmla="*/ 3297266 h 3650451"/>
              <a:gd name="connsiteX3" fmla="*/ 12467143 w 13535735"/>
              <a:gd name="connsiteY3" fmla="*/ 3590343 h 3650451"/>
              <a:gd name="connsiteX4" fmla="*/ 0 w 13535735"/>
              <a:gd name="connsiteY4" fmla="*/ 3590343 h 3650451"/>
              <a:gd name="connsiteX0" fmla="*/ 0 w 13672612"/>
              <a:gd name="connsiteY0" fmla="*/ 3590401 h 3590401"/>
              <a:gd name="connsiteX1" fmla="*/ 22895 w 13672612"/>
              <a:gd name="connsiteY1" fmla="*/ 701 h 3590401"/>
              <a:gd name="connsiteX2" fmla="*/ 11833289 w 13672612"/>
              <a:gd name="connsiteY2" fmla="*/ 3066737 h 3590401"/>
              <a:gd name="connsiteX3" fmla="*/ 12467143 w 13672612"/>
              <a:gd name="connsiteY3" fmla="*/ 3590401 h 3590401"/>
              <a:gd name="connsiteX4" fmla="*/ 0 w 13672612"/>
              <a:gd name="connsiteY4" fmla="*/ 3590401 h 3590401"/>
              <a:gd name="connsiteX0" fmla="*/ 0 w 13208505"/>
              <a:gd name="connsiteY0" fmla="*/ 3590401 h 3590401"/>
              <a:gd name="connsiteX1" fmla="*/ 22895 w 13208505"/>
              <a:gd name="connsiteY1" fmla="*/ 701 h 3590401"/>
              <a:gd name="connsiteX2" fmla="*/ 11833289 w 13208505"/>
              <a:gd name="connsiteY2" fmla="*/ 3066737 h 3590401"/>
              <a:gd name="connsiteX3" fmla="*/ 12467143 w 13208505"/>
              <a:gd name="connsiteY3" fmla="*/ 3590401 h 3590401"/>
              <a:gd name="connsiteX4" fmla="*/ 0 w 13208505"/>
              <a:gd name="connsiteY4" fmla="*/ 3590401 h 3590401"/>
              <a:gd name="connsiteX0" fmla="*/ 0 w 13338244"/>
              <a:gd name="connsiteY0" fmla="*/ 3590416 h 3590416"/>
              <a:gd name="connsiteX1" fmla="*/ 22895 w 13338244"/>
              <a:gd name="connsiteY1" fmla="*/ 716 h 3590416"/>
              <a:gd name="connsiteX2" fmla="*/ 12395996 w 13338244"/>
              <a:gd name="connsiteY2" fmla="*/ 3012044 h 3590416"/>
              <a:gd name="connsiteX3" fmla="*/ 12467143 w 13338244"/>
              <a:gd name="connsiteY3" fmla="*/ 3590416 h 3590416"/>
              <a:gd name="connsiteX4" fmla="*/ 0 w 13338244"/>
              <a:gd name="connsiteY4" fmla="*/ 3590416 h 3590416"/>
              <a:gd name="connsiteX0" fmla="*/ 0 w 12537204"/>
              <a:gd name="connsiteY0" fmla="*/ 3590416 h 3599545"/>
              <a:gd name="connsiteX1" fmla="*/ 22895 w 12537204"/>
              <a:gd name="connsiteY1" fmla="*/ 716 h 3599545"/>
              <a:gd name="connsiteX2" fmla="*/ 12395996 w 12537204"/>
              <a:gd name="connsiteY2" fmla="*/ 3012044 h 3599545"/>
              <a:gd name="connsiteX3" fmla="*/ 12467143 w 12537204"/>
              <a:gd name="connsiteY3" fmla="*/ 3590416 h 3599545"/>
              <a:gd name="connsiteX4" fmla="*/ 0 w 12537204"/>
              <a:gd name="connsiteY4" fmla="*/ 3590416 h 3599545"/>
              <a:gd name="connsiteX0" fmla="*/ 0 w 12491506"/>
              <a:gd name="connsiteY0" fmla="*/ 3590416 h 3590416"/>
              <a:gd name="connsiteX1" fmla="*/ 22895 w 12491506"/>
              <a:gd name="connsiteY1" fmla="*/ 716 h 3590416"/>
              <a:gd name="connsiteX2" fmla="*/ 12395996 w 12491506"/>
              <a:gd name="connsiteY2" fmla="*/ 3012044 h 3590416"/>
              <a:gd name="connsiteX3" fmla="*/ 12467143 w 12491506"/>
              <a:gd name="connsiteY3" fmla="*/ 3590416 h 3590416"/>
              <a:gd name="connsiteX4" fmla="*/ 0 w 12491506"/>
              <a:gd name="connsiteY4" fmla="*/ 3590416 h 3590416"/>
              <a:gd name="connsiteX0" fmla="*/ 0 w 12496365"/>
              <a:gd name="connsiteY0" fmla="*/ 3590416 h 3590416"/>
              <a:gd name="connsiteX1" fmla="*/ 22895 w 12496365"/>
              <a:gd name="connsiteY1" fmla="*/ 716 h 3590416"/>
              <a:gd name="connsiteX2" fmla="*/ 12395996 w 12496365"/>
              <a:gd name="connsiteY2" fmla="*/ 3012044 h 3590416"/>
              <a:gd name="connsiteX3" fmla="*/ 12467143 w 12496365"/>
              <a:gd name="connsiteY3" fmla="*/ 3590416 h 3590416"/>
              <a:gd name="connsiteX4" fmla="*/ 0 w 12496365"/>
              <a:gd name="connsiteY4" fmla="*/ 3590416 h 3590416"/>
              <a:gd name="connsiteX0" fmla="*/ 0 w 12467143"/>
              <a:gd name="connsiteY0" fmla="*/ 3590416 h 3590416"/>
              <a:gd name="connsiteX1" fmla="*/ 22895 w 12467143"/>
              <a:gd name="connsiteY1" fmla="*/ 716 h 3590416"/>
              <a:gd name="connsiteX2" fmla="*/ 12395996 w 12467143"/>
              <a:gd name="connsiteY2" fmla="*/ 3012044 h 3590416"/>
              <a:gd name="connsiteX3" fmla="*/ 12467143 w 12467143"/>
              <a:gd name="connsiteY3" fmla="*/ 3590416 h 3590416"/>
              <a:gd name="connsiteX4" fmla="*/ 0 w 12467143"/>
              <a:gd name="connsiteY4" fmla="*/ 3590416 h 3590416"/>
              <a:gd name="connsiteX0" fmla="*/ 0 w 12467143"/>
              <a:gd name="connsiteY0" fmla="*/ 3589700 h 3589700"/>
              <a:gd name="connsiteX1" fmla="*/ 22895 w 12467143"/>
              <a:gd name="connsiteY1" fmla="*/ 0 h 3589700"/>
              <a:gd name="connsiteX2" fmla="*/ 12395996 w 12467143"/>
              <a:gd name="connsiteY2" fmla="*/ 3011328 h 3589700"/>
              <a:gd name="connsiteX3" fmla="*/ 12467143 w 12467143"/>
              <a:gd name="connsiteY3" fmla="*/ 3589700 h 3589700"/>
              <a:gd name="connsiteX4" fmla="*/ 0 w 12467143"/>
              <a:gd name="connsiteY4" fmla="*/ 3589700 h 3589700"/>
              <a:gd name="connsiteX0" fmla="*/ 0 w 12467143"/>
              <a:gd name="connsiteY0" fmla="*/ 3589700 h 3589700"/>
              <a:gd name="connsiteX1" fmla="*/ 22895 w 12467143"/>
              <a:gd name="connsiteY1" fmla="*/ 0 h 3589700"/>
              <a:gd name="connsiteX2" fmla="*/ 12395996 w 12467143"/>
              <a:gd name="connsiteY2" fmla="*/ 3011328 h 3589700"/>
              <a:gd name="connsiteX3" fmla="*/ 12467143 w 12467143"/>
              <a:gd name="connsiteY3" fmla="*/ 3589700 h 3589700"/>
              <a:gd name="connsiteX4" fmla="*/ 0 w 12467143"/>
              <a:gd name="connsiteY4" fmla="*/ 3589700 h 3589700"/>
              <a:gd name="connsiteX0" fmla="*/ 0 w 12443697"/>
              <a:gd name="connsiteY0" fmla="*/ 3589700 h 3597515"/>
              <a:gd name="connsiteX1" fmla="*/ 22895 w 12443697"/>
              <a:gd name="connsiteY1" fmla="*/ 0 h 3597515"/>
              <a:gd name="connsiteX2" fmla="*/ 12395996 w 12443697"/>
              <a:gd name="connsiteY2" fmla="*/ 3011328 h 3597515"/>
              <a:gd name="connsiteX3" fmla="*/ 12443697 w 12443697"/>
              <a:gd name="connsiteY3" fmla="*/ 3597515 h 3597515"/>
              <a:gd name="connsiteX4" fmla="*/ 0 w 12443697"/>
              <a:gd name="connsiteY4" fmla="*/ 3589700 h 3597515"/>
              <a:gd name="connsiteX0" fmla="*/ 0 w 12443697"/>
              <a:gd name="connsiteY0" fmla="*/ 3589700 h 3597515"/>
              <a:gd name="connsiteX1" fmla="*/ 22895 w 12443697"/>
              <a:gd name="connsiteY1" fmla="*/ 0 h 3597515"/>
              <a:gd name="connsiteX2" fmla="*/ 12395996 w 12443697"/>
              <a:gd name="connsiteY2" fmla="*/ 2615088 h 3597515"/>
              <a:gd name="connsiteX3" fmla="*/ 12443697 w 12443697"/>
              <a:gd name="connsiteY3" fmla="*/ 3597515 h 3597515"/>
              <a:gd name="connsiteX4" fmla="*/ 0 w 12443697"/>
              <a:gd name="connsiteY4" fmla="*/ 3589700 h 3597515"/>
              <a:gd name="connsiteX0" fmla="*/ 0 w 12443697"/>
              <a:gd name="connsiteY0" fmla="*/ 3589700 h 3597515"/>
              <a:gd name="connsiteX1" fmla="*/ 22895 w 12443697"/>
              <a:gd name="connsiteY1" fmla="*/ 0 h 3597515"/>
              <a:gd name="connsiteX2" fmla="*/ 12395996 w 12443697"/>
              <a:gd name="connsiteY2" fmla="*/ 2615088 h 3597515"/>
              <a:gd name="connsiteX3" fmla="*/ 12443697 w 12443697"/>
              <a:gd name="connsiteY3" fmla="*/ 3597515 h 3597515"/>
              <a:gd name="connsiteX4" fmla="*/ 0 w 12443697"/>
              <a:gd name="connsiteY4" fmla="*/ 3589700 h 3597515"/>
              <a:gd name="connsiteX0" fmla="*/ 0 w 12395996"/>
              <a:gd name="connsiteY0" fmla="*/ 3589700 h 3589700"/>
              <a:gd name="connsiteX1" fmla="*/ 22895 w 12395996"/>
              <a:gd name="connsiteY1" fmla="*/ 0 h 3589700"/>
              <a:gd name="connsiteX2" fmla="*/ 12395996 w 12395996"/>
              <a:gd name="connsiteY2" fmla="*/ 2615088 h 3589700"/>
              <a:gd name="connsiteX3" fmla="*/ 12358934 w 12395996"/>
              <a:gd name="connsiteY3" fmla="*/ 3582275 h 3589700"/>
              <a:gd name="connsiteX4" fmla="*/ 0 w 12395996"/>
              <a:gd name="connsiteY4" fmla="*/ 3589700 h 3589700"/>
              <a:gd name="connsiteX0" fmla="*/ 0 w 12358934"/>
              <a:gd name="connsiteY0" fmla="*/ 3589700 h 3589700"/>
              <a:gd name="connsiteX1" fmla="*/ 22895 w 12358934"/>
              <a:gd name="connsiteY1" fmla="*/ 0 h 3589700"/>
              <a:gd name="connsiteX2" fmla="*/ 12342056 w 12358934"/>
              <a:gd name="connsiteY2" fmla="*/ 2576988 h 3589700"/>
              <a:gd name="connsiteX3" fmla="*/ 12358934 w 12358934"/>
              <a:gd name="connsiteY3" fmla="*/ 3582275 h 3589700"/>
              <a:gd name="connsiteX4" fmla="*/ 0 w 12358934"/>
              <a:gd name="connsiteY4" fmla="*/ 3589700 h 3589700"/>
              <a:gd name="connsiteX0" fmla="*/ 0 w 12358934"/>
              <a:gd name="connsiteY0" fmla="*/ 3589700 h 3589700"/>
              <a:gd name="connsiteX1" fmla="*/ 22895 w 12358934"/>
              <a:gd name="connsiteY1" fmla="*/ 0 h 3589700"/>
              <a:gd name="connsiteX2" fmla="*/ 12342056 w 12358934"/>
              <a:gd name="connsiteY2" fmla="*/ 2576988 h 3589700"/>
              <a:gd name="connsiteX3" fmla="*/ 12358934 w 12358934"/>
              <a:gd name="connsiteY3" fmla="*/ 3582275 h 3589700"/>
              <a:gd name="connsiteX4" fmla="*/ 0 w 12358934"/>
              <a:gd name="connsiteY4" fmla="*/ 3589700 h 3589700"/>
              <a:gd name="connsiteX0" fmla="*/ 0 w 12358934"/>
              <a:gd name="connsiteY0" fmla="*/ 3589700 h 3589700"/>
              <a:gd name="connsiteX1" fmla="*/ 22895 w 12358934"/>
              <a:gd name="connsiteY1" fmla="*/ 0 h 3589700"/>
              <a:gd name="connsiteX2" fmla="*/ 12342056 w 12358934"/>
              <a:gd name="connsiteY2" fmla="*/ 2371248 h 3589700"/>
              <a:gd name="connsiteX3" fmla="*/ 12358934 w 12358934"/>
              <a:gd name="connsiteY3" fmla="*/ 3582275 h 3589700"/>
              <a:gd name="connsiteX4" fmla="*/ 0 w 12358934"/>
              <a:gd name="connsiteY4" fmla="*/ 3589700 h 3589700"/>
              <a:gd name="connsiteX0" fmla="*/ 0 w 12358934"/>
              <a:gd name="connsiteY0" fmla="*/ 3589700 h 3589700"/>
              <a:gd name="connsiteX1" fmla="*/ 22895 w 12358934"/>
              <a:gd name="connsiteY1" fmla="*/ 0 h 3589700"/>
              <a:gd name="connsiteX2" fmla="*/ 12342056 w 12358934"/>
              <a:gd name="connsiteY2" fmla="*/ 2371248 h 3589700"/>
              <a:gd name="connsiteX3" fmla="*/ 12358934 w 12358934"/>
              <a:gd name="connsiteY3" fmla="*/ 3582275 h 3589700"/>
              <a:gd name="connsiteX4" fmla="*/ 0 w 12358934"/>
              <a:gd name="connsiteY4" fmla="*/ 3589700 h 3589700"/>
              <a:gd name="connsiteX0" fmla="*/ 6002 w 12364936"/>
              <a:gd name="connsiteY0" fmla="*/ 3561125 h 3561125"/>
              <a:gd name="connsiteX1" fmla="*/ 0 w 12364936"/>
              <a:gd name="connsiteY1" fmla="*/ 0 h 3561125"/>
              <a:gd name="connsiteX2" fmla="*/ 12348058 w 12364936"/>
              <a:gd name="connsiteY2" fmla="*/ 2342673 h 3561125"/>
              <a:gd name="connsiteX3" fmla="*/ 12364936 w 12364936"/>
              <a:gd name="connsiteY3" fmla="*/ 3553700 h 3561125"/>
              <a:gd name="connsiteX4" fmla="*/ 6002 w 12364936"/>
              <a:gd name="connsiteY4" fmla="*/ 3561125 h 3561125"/>
              <a:gd name="connsiteX0" fmla="*/ 6002 w 12364936"/>
              <a:gd name="connsiteY0" fmla="*/ 3561125 h 3561125"/>
              <a:gd name="connsiteX1" fmla="*/ 0 w 12364936"/>
              <a:gd name="connsiteY1" fmla="*/ 0 h 3561125"/>
              <a:gd name="connsiteX2" fmla="*/ 12348058 w 12364936"/>
              <a:gd name="connsiteY2" fmla="*/ 2342673 h 3561125"/>
              <a:gd name="connsiteX3" fmla="*/ 12364936 w 12364936"/>
              <a:gd name="connsiteY3" fmla="*/ 3553700 h 3561125"/>
              <a:gd name="connsiteX4" fmla="*/ 6002 w 12364936"/>
              <a:gd name="connsiteY4" fmla="*/ 3561125 h 3561125"/>
              <a:gd name="connsiteX0" fmla="*/ 6002 w 12364936"/>
              <a:gd name="connsiteY0" fmla="*/ 3561125 h 3561125"/>
              <a:gd name="connsiteX1" fmla="*/ 0 w 12364936"/>
              <a:gd name="connsiteY1" fmla="*/ 0 h 3561125"/>
              <a:gd name="connsiteX2" fmla="*/ 12348058 w 12364936"/>
              <a:gd name="connsiteY2" fmla="*/ 2342673 h 3561125"/>
              <a:gd name="connsiteX3" fmla="*/ 12364936 w 12364936"/>
              <a:gd name="connsiteY3" fmla="*/ 3553700 h 3561125"/>
              <a:gd name="connsiteX4" fmla="*/ 6002 w 12364936"/>
              <a:gd name="connsiteY4" fmla="*/ 3561125 h 3561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64936" h="3561125">
                <a:moveTo>
                  <a:pt x="6002" y="3561125"/>
                </a:moveTo>
                <a:cubicBezTo>
                  <a:pt x="4001" y="2374083"/>
                  <a:pt x="3001" y="1780562"/>
                  <a:pt x="0" y="0"/>
                </a:cubicBezTo>
                <a:lnTo>
                  <a:pt x="12348058" y="2342673"/>
                </a:lnTo>
                <a:cubicBezTo>
                  <a:pt x="12335071" y="2717938"/>
                  <a:pt x="12352554" y="3530611"/>
                  <a:pt x="12364936" y="3553700"/>
                </a:cubicBezTo>
                <a:lnTo>
                  <a:pt x="6002" y="3561125"/>
                </a:lnTo>
                <a:close/>
              </a:path>
            </a:pathLst>
          </a:custGeom>
          <a:solidFill>
            <a:srgbClr val="007DC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DC3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27AD02-D1E0-44B4-A552-0B16ADB68817}"/>
              </a:ext>
            </a:extLst>
          </p:cNvPr>
          <p:cNvSpPr/>
          <p:nvPr/>
        </p:nvSpPr>
        <p:spPr>
          <a:xfrm>
            <a:off x="9161417" y="6377732"/>
            <a:ext cx="29245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>
                <a:solidFill>
                  <a:schemeClr val="bg1"/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niagaracollegetoronto.ca</a:t>
            </a:r>
            <a:endParaRPr lang="x-none">
              <a:solidFill>
                <a:schemeClr val="bg1"/>
              </a:solidFill>
              <a:latin typeface="Arial" panose="020B06040202020202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187429-2A8C-4CDF-BEAF-38B710B16FB0}"/>
              </a:ext>
            </a:extLst>
          </p:cNvPr>
          <p:cNvSpPr txBox="1"/>
          <p:nvPr/>
        </p:nvSpPr>
        <p:spPr>
          <a:xfrm>
            <a:off x="166251" y="4773775"/>
            <a:ext cx="10293127" cy="1938992"/>
          </a:xfrm>
          <a:prstGeom prst="rect">
            <a:avLst/>
          </a:prstGeom>
          <a:noFill/>
          <a:effectLst>
            <a:outerShdw blurRad="50800" dist="50800" dir="11460000" algn="ctr" rotWithShape="0">
              <a:srgbClr val="145D97"/>
            </a:outerShdw>
          </a:effectLst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 dirty="0">
                <a:solidFill>
                  <a:srgbClr val="ECF7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Course title :Mobile and Windows Store Development</a:t>
            </a:r>
          </a:p>
          <a:p>
            <a:r>
              <a:rPr lang="en-US" sz="2400" dirty="0">
                <a:solidFill>
                  <a:srgbClr val="ECF7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:PROG1442</a:t>
            </a:r>
          </a:p>
          <a:p>
            <a:r>
              <a:rPr lang="en-US" sz="2400" dirty="0">
                <a:solidFill>
                  <a:srgbClr val="ECF7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Instructor's name :</a:t>
            </a:r>
          </a:p>
          <a:p>
            <a:r>
              <a:rPr lang="en-US" sz="2400" dirty="0">
                <a:solidFill>
                  <a:srgbClr val="ECF7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Session Number : 4</a:t>
            </a:r>
          </a:p>
          <a:p>
            <a:r>
              <a:rPr lang="en-US" sz="2400" dirty="0">
                <a:solidFill>
                  <a:srgbClr val="ECF7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 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074932-06D4-4641-8407-9325F542553B}"/>
              </a:ext>
            </a:extLst>
          </p:cNvPr>
          <p:cNvSpPr/>
          <p:nvPr/>
        </p:nvSpPr>
        <p:spPr>
          <a:xfrm rot="20543358">
            <a:off x="7116806" y="3907751"/>
            <a:ext cx="5374935" cy="1369837"/>
          </a:xfrm>
          <a:custGeom>
            <a:avLst/>
            <a:gdLst>
              <a:gd name="connsiteX0" fmla="*/ 0 w 6178677"/>
              <a:gd name="connsiteY0" fmla="*/ 0 h 1302912"/>
              <a:gd name="connsiteX1" fmla="*/ 6178677 w 6178677"/>
              <a:gd name="connsiteY1" fmla="*/ 0 h 1302912"/>
              <a:gd name="connsiteX2" fmla="*/ 6178677 w 6178677"/>
              <a:gd name="connsiteY2" fmla="*/ 1302912 h 1302912"/>
              <a:gd name="connsiteX3" fmla="*/ 0 w 6178677"/>
              <a:gd name="connsiteY3" fmla="*/ 1302912 h 1302912"/>
              <a:gd name="connsiteX4" fmla="*/ 0 w 6178677"/>
              <a:gd name="connsiteY4" fmla="*/ 0 h 1302912"/>
              <a:gd name="connsiteX0" fmla="*/ 0 w 6178677"/>
              <a:gd name="connsiteY0" fmla="*/ 0 h 1302912"/>
              <a:gd name="connsiteX1" fmla="*/ 6178677 w 6178677"/>
              <a:gd name="connsiteY1" fmla="*/ 0 h 1302912"/>
              <a:gd name="connsiteX2" fmla="*/ 6178677 w 6178677"/>
              <a:gd name="connsiteY2" fmla="*/ 1302912 h 1302912"/>
              <a:gd name="connsiteX3" fmla="*/ 2208158 w 6178677"/>
              <a:gd name="connsiteY3" fmla="*/ 1279170 h 1302912"/>
              <a:gd name="connsiteX4" fmla="*/ 0 w 6178677"/>
              <a:gd name="connsiteY4" fmla="*/ 1302912 h 1302912"/>
              <a:gd name="connsiteX5" fmla="*/ 0 w 6178677"/>
              <a:gd name="connsiteY5" fmla="*/ 0 h 1302912"/>
              <a:gd name="connsiteX0" fmla="*/ 0 w 6178677"/>
              <a:gd name="connsiteY0" fmla="*/ 0 h 1302912"/>
              <a:gd name="connsiteX1" fmla="*/ 6178677 w 6178677"/>
              <a:gd name="connsiteY1" fmla="*/ 0 h 1302912"/>
              <a:gd name="connsiteX2" fmla="*/ 6178677 w 6178677"/>
              <a:gd name="connsiteY2" fmla="*/ 1302912 h 1302912"/>
              <a:gd name="connsiteX3" fmla="*/ 2208158 w 6178677"/>
              <a:gd name="connsiteY3" fmla="*/ 1279170 h 1302912"/>
              <a:gd name="connsiteX4" fmla="*/ 0 w 6178677"/>
              <a:gd name="connsiteY4" fmla="*/ 0 h 1302912"/>
              <a:gd name="connsiteX0" fmla="*/ 0 w 6178677"/>
              <a:gd name="connsiteY0" fmla="*/ 0 h 1289058"/>
              <a:gd name="connsiteX1" fmla="*/ 6178677 w 6178677"/>
              <a:gd name="connsiteY1" fmla="*/ 0 h 1289058"/>
              <a:gd name="connsiteX2" fmla="*/ 5627385 w 6178677"/>
              <a:gd name="connsiteY2" fmla="*/ 1289058 h 1289058"/>
              <a:gd name="connsiteX3" fmla="*/ 2208158 w 6178677"/>
              <a:gd name="connsiteY3" fmla="*/ 1279170 h 1289058"/>
              <a:gd name="connsiteX4" fmla="*/ 0 w 6178677"/>
              <a:gd name="connsiteY4" fmla="*/ 0 h 1289058"/>
              <a:gd name="connsiteX0" fmla="*/ 0 w 6023687"/>
              <a:gd name="connsiteY0" fmla="*/ 29207 h 1318265"/>
              <a:gd name="connsiteX1" fmla="*/ 6023687 w 6023687"/>
              <a:gd name="connsiteY1" fmla="*/ 0 h 1318265"/>
              <a:gd name="connsiteX2" fmla="*/ 5627385 w 6023687"/>
              <a:gd name="connsiteY2" fmla="*/ 1318265 h 1318265"/>
              <a:gd name="connsiteX3" fmla="*/ 2208158 w 6023687"/>
              <a:gd name="connsiteY3" fmla="*/ 1308377 h 1318265"/>
              <a:gd name="connsiteX4" fmla="*/ 0 w 6023687"/>
              <a:gd name="connsiteY4" fmla="*/ 29207 h 1318265"/>
              <a:gd name="connsiteX0" fmla="*/ 0 w 6023687"/>
              <a:gd name="connsiteY0" fmla="*/ 29207 h 1336591"/>
              <a:gd name="connsiteX1" fmla="*/ 6023687 w 6023687"/>
              <a:gd name="connsiteY1" fmla="*/ 0 h 1336591"/>
              <a:gd name="connsiteX2" fmla="*/ 5627385 w 6023687"/>
              <a:gd name="connsiteY2" fmla="*/ 1318265 h 1336591"/>
              <a:gd name="connsiteX3" fmla="*/ 2181312 w 6023687"/>
              <a:gd name="connsiteY3" fmla="*/ 1336591 h 1336591"/>
              <a:gd name="connsiteX4" fmla="*/ 0 w 6023687"/>
              <a:gd name="connsiteY4" fmla="*/ 29207 h 1336591"/>
              <a:gd name="connsiteX0" fmla="*/ 0 w 7573949"/>
              <a:gd name="connsiteY0" fmla="*/ 0 h 1408966"/>
              <a:gd name="connsiteX1" fmla="*/ 7573949 w 7573949"/>
              <a:gd name="connsiteY1" fmla="*/ 72375 h 1408966"/>
              <a:gd name="connsiteX2" fmla="*/ 7177647 w 7573949"/>
              <a:gd name="connsiteY2" fmla="*/ 1390640 h 1408966"/>
              <a:gd name="connsiteX3" fmla="*/ 3731574 w 7573949"/>
              <a:gd name="connsiteY3" fmla="*/ 1408966 h 1408966"/>
              <a:gd name="connsiteX4" fmla="*/ 0 w 7573949"/>
              <a:gd name="connsiteY4" fmla="*/ 0 h 1408966"/>
              <a:gd name="connsiteX0" fmla="*/ 0 w 7573949"/>
              <a:gd name="connsiteY0" fmla="*/ 0 h 1422576"/>
              <a:gd name="connsiteX1" fmla="*/ 7573949 w 7573949"/>
              <a:gd name="connsiteY1" fmla="*/ 72375 h 1422576"/>
              <a:gd name="connsiteX2" fmla="*/ 7177647 w 7573949"/>
              <a:gd name="connsiteY2" fmla="*/ 1390640 h 1422576"/>
              <a:gd name="connsiteX3" fmla="*/ 3552166 w 7573949"/>
              <a:gd name="connsiteY3" fmla="*/ 1422576 h 1422576"/>
              <a:gd name="connsiteX4" fmla="*/ 0 w 7573949"/>
              <a:gd name="connsiteY4" fmla="*/ 0 h 1422576"/>
              <a:gd name="connsiteX0" fmla="*/ 0 w 7573949"/>
              <a:gd name="connsiteY0" fmla="*/ 0 h 1422576"/>
              <a:gd name="connsiteX1" fmla="*/ 7573949 w 7573949"/>
              <a:gd name="connsiteY1" fmla="*/ 72375 h 1422576"/>
              <a:gd name="connsiteX2" fmla="*/ 7028454 w 7573949"/>
              <a:gd name="connsiteY2" fmla="*/ 1378613 h 1422576"/>
              <a:gd name="connsiteX3" fmla="*/ 3552166 w 7573949"/>
              <a:gd name="connsiteY3" fmla="*/ 1422576 h 1422576"/>
              <a:gd name="connsiteX4" fmla="*/ 0 w 7573949"/>
              <a:gd name="connsiteY4" fmla="*/ 0 h 1422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73949" h="1422576">
                <a:moveTo>
                  <a:pt x="0" y="0"/>
                </a:moveTo>
                <a:lnTo>
                  <a:pt x="7573949" y="72375"/>
                </a:lnTo>
                <a:lnTo>
                  <a:pt x="7028454" y="1378613"/>
                </a:lnTo>
                <a:lnTo>
                  <a:pt x="3552166" y="1422576"/>
                </a:lnTo>
                <a:lnTo>
                  <a:pt x="0" y="0"/>
                </a:lnTo>
                <a:close/>
              </a:path>
            </a:pathLst>
          </a:custGeom>
          <a:solidFill>
            <a:srgbClr val="00467F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4E342BF-C151-4FC2-A7B5-47DCE264444B}"/>
              </a:ext>
            </a:extLst>
          </p:cNvPr>
          <p:cNvGrpSpPr/>
          <p:nvPr/>
        </p:nvGrpSpPr>
        <p:grpSpPr>
          <a:xfrm rot="9529219">
            <a:off x="7926694" y="5549514"/>
            <a:ext cx="1828719" cy="1550247"/>
            <a:chOff x="7462105" y="3823303"/>
            <a:chExt cx="1828719" cy="155024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A3E5F5B-32D5-4AD9-B5B1-4F36C23839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2" t="7626" r="54707" b="11629"/>
            <a:stretch/>
          </p:blipFill>
          <p:spPr>
            <a:xfrm rot="19749298" flipV="1">
              <a:off x="7912337" y="4318559"/>
              <a:ext cx="513354" cy="54435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977D853-8E4D-40F5-AAB4-593287FD4C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2" t="7626" r="54707" b="11629"/>
            <a:stretch/>
          </p:blipFill>
          <p:spPr>
            <a:xfrm rot="19749298" flipV="1">
              <a:off x="8777470" y="4332852"/>
              <a:ext cx="513354" cy="54435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6E21909-98F1-47E9-AEA3-ADCF366674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2" t="7626" r="54707" b="11629"/>
            <a:stretch/>
          </p:blipFill>
          <p:spPr>
            <a:xfrm rot="19749298" flipV="1">
              <a:off x="8344903" y="4079931"/>
              <a:ext cx="513354" cy="544355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26F6E49-6C3D-48BC-8BEB-73EF3053F3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2" t="7626" r="54707" b="11629"/>
            <a:stretch/>
          </p:blipFill>
          <p:spPr>
            <a:xfrm rot="19853495" flipV="1">
              <a:off x="8344903" y="4568863"/>
              <a:ext cx="513354" cy="54435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FE3BB6C-1D4C-4BA2-9B7A-F35BA870F5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2" t="7626" r="54707" b="11629"/>
            <a:stretch/>
          </p:blipFill>
          <p:spPr>
            <a:xfrm rot="19749298" flipV="1">
              <a:off x="7909078" y="4825438"/>
              <a:ext cx="513354" cy="54435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4437DC5-5D40-432A-BCD3-4AF6D18A92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2" t="7626" r="54707" b="11629"/>
            <a:stretch/>
          </p:blipFill>
          <p:spPr>
            <a:xfrm rot="19749298" flipV="1">
              <a:off x="7462105" y="4085249"/>
              <a:ext cx="513354" cy="54435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69D8164-C065-4BE2-975A-DE481D9BE2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2" t="7626" r="54707" b="11629"/>
            <a:stretch/>
          </p:blipFill>
          <p:spPr>
            <a:xfrm rot="19944046" flipV="1">
              <a:off x="7467035" y="4572606"/>
              <a:ext cx="513354" cy="544355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1E5F030-8A33-4AFD-B460-30CEC7D187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2" t="7626" r="54707" b="11629"/>
            <a:stretch/>
          </p:blipFill>
          <p:spPr>
            <a:xfrm rot="19855093" flipV="1">
              <a:off x="8769477" y="4829195"/>
              <a:ext cx="513354" cy="54435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503BFBC-3BD4-4419-A4CD-7AACB5DDC8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882" t="7626" r="54707" b="11629"/>
            <a:stretch/>
          </p:blipFill>
          <p:spPr>
            <a:xfrm rot="19749298" flipV="1">
              <a:off x="7896029" y="3823303"/>
              <a:ext cx="513354" cy="544355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949679A-49A6-6C9F-F472-747E2A34756D}"/>
              </a:ext>
            </a:extLst>
          </p:cNvPr>
          <p:cNvSpPr txBox="1"/>
          <p:nvPr/>
        </p:nvSpPr>
        <p:spPr>
          <a:xfrm>
            <a:off x="9260466" y="5973161"/>
            <a:ext cx="2765283" cy="461665"/>
          </a:xfrm>
          <a:prstGeom prst="rect">
            <a:avLst/>
          </a:prstGeom>
          <a:noFill/>
          <a:effectLst>
            <a:outerShdw blurRad="50800" dist="50800" dir="11460000" algn="ctr" rotWithShape="0">
              <a:srgbClr val="145D97"/>
            </a:outerShdw>
          </a:effectLst>
        </p:spPr>
        <p:txBody>
          <a:bodyPr wrap="square" lIns="91440" tIns="45720" rIns="91440" bIns="45720" anchor="t">
            <a:spAutoFit/>
          </a:bodyPr>
          <a:lstStyle/>
          <a:p>
            <a:pPr algn="r"/>
            <a:r>
              <a:rPr lang="en-CA" sz="2400" b="1" dirty="0">
                <a:solidFill>
                  <a:srgbClr val="ECF7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 </a:t>
            </a:r>
            <a:r>
              <a:rPr lang="en-US" sz="2400" b="1" dirty="0">
                <a:solidFill>
                  <a:srgbClr val="ECF7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2024</a:t>
            </a:r>
            <a:endParaRPr lang="en-US" sz="2400" dirty="0">
              <a:solidFill>
                <a:srgbClr val="ECF7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781840FE-085E-952E-26E3-BAC3824B9C5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07811" y="327668"/>
            <a:ext cx="1519207" cy="149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85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72222-08BF-4B6D-92E2-0A8BDC8C61D2}"/>
              </a:ext>
            </a:extLst>
          </p:cNvPr>
          <p:cNvSpPr/>
          <p:nvPr/>
        </p:nvSpPr>
        <p:spPr>
          <a:xfrm rot="10800000">
            <a:off x="0" y="0"/>
            <a:ext cx="12208746" cy="1406449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4279" h="4253023">
                <a:moveTo>
                  <a:pt x="12174279" y="2328530"/>
                </a:moveTo>
                <a:lnTo>
                  <a:pt x="12174279" y="4253023"/>
                </a:lnTo>
                <a:lnTo>
                  <a:pt x="0" y="4253023"/>
                </a:lnTo>
                <a:lnTo>
                  <a:pt x="0" y="0"/>
                </a:lnTo>
                <a:cubicBezTo>
                  <a:pt x="6671930" y="3407735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8D51DA2-F2C4-461C-D242-49E4D32E7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9872" y="199926"/>
            <a:ext cx="862647" cy="845842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821DD389-2766-BDA6-80A8-D498AB446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94" y="3410985"/>
            <a:ext cx="10276306" cy="373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F0B6A06F-3E1D-4E08-BD23-4D409838DB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3454" y="3429000"/>
            <a:ext cx="5984174" cy="3234463"/>
          </a:xfr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73F2B21-3A28-421E-9EC0-FEC9442692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4373" y="3784742"/>
            <a:ext cx="5874072" cy="28246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7C6CED6-F396-4003-99BE-B64DAE973D53}"/>
              </a:ext>
            </a:extLst>
          </p:cNvPr>
          <p:cNvSpPr txBox="1"/>
          <p:nvPr/>
        </p:nvSpPr>
        <p:spPr>
          <a:xfrm>
            <a:off x="0" y="1168438"/>
            <a:ext cx="8905875" cy="2267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Exploring the Visual Tree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Visual Tree: Learn about the Visual Tree and how it is used to control the structure and hierarchy of XAML objects.</a:t>
            </a: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Visual Representation: We'll provide visual representations to help you grasp the concept.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CA" dirty="0">
                <a:hlinkClick r:id="rId6"/>
              </a:rPr>
              <a:t>https://learn.microsoft.com/en-us/xamarin/xamarin-forms/xaml/live-visual-tree</a:t>
            </a:r>
            <a:endParaRPr lang="en-CA" dirty="0"/>
          </a:p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06970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72222-08BF-4B6D-92E2-0A8BDC8C61D2}"/>
              </a:ext>
            </a:extLst>
          </p:cNvPr>
          <p:cNvSpPr/>
          <p:nvPr/>
        </p:nvSpPr>
        <p:spPr>
          <a:xfrm rot="10800000">
            <a:off x="0" y="0"/>
            <a:ext cx="12208746" cy="1406449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4279" h="4253023">
                <a:moveTo>
                  <a:pt x="12174279" y="2328530"/>
                </a:moveTo>
                <a:lnTo>
                  <a:pt x="12174279" y="4253023"/>
                </a:lnTo>
                <a:lnTo>
                  <a:pt x="0" y="4253023"/>
                </a:lnTo>
                <a:lnTo>
                  <a:pt x="0" y="0"/>
                </a:lnTo>
                <a:cubicBezTo>
                  <a:pt x="6671930" y="3407735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8D51DA2-F2C4-461C-D242-49E4D32E7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9872" y="199926"/>
            <a:ext cx="862647" cy="845842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821DD389-2766-BDA6-80A8-D498AB446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94" y="3410985"/>
            <a:ext cx="10276306" cy="373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6CED6-F396-4003-99BE-B64DAE973D53}"/>
              </a:ext>
            </a:extLst>
          </p:cNvPr>
          <p:cNvSpPr txBox="1"/>
          <p:nvPr/>
        </p:nvSpPr>
        <p:spPr>
          <a:xfrm>
            <a:off x="1" y="766409"/>
            <a:ext cx="5846164" cy="3954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Binding in XAML (Objective 2: 2.4)</a:t>
            </a: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Binding: Discover how data binding using the {Binding} markup extension can connect data to your user interface.</a:t>
            </a: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Practical Application: See how data binding enhances the user experience in your applications.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CA" dirty="0">
                <a:hlinkClick r:id="rId4"/>
              </a:rPr>
              <a:t>https://learn.microsoft.com/en-us/xamarin/xamarin-forms/xaml/xaml-basics/data-binding-basics</a:t>
            </a:r>
            <a:endParaRPr lang="en-CA" dirty="0"/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CA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CA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11230D0-1193-4268-945B-13C710DFD7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56662" y="3537494"/>
            <a:ext cx="5806943" cy="31881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D2418E-D753-44A4-9482-4B73D133AF4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218"/>
          <a:stretch/>
        </p:blipFill>
        <p:spPr>
          <a:xfrm>
            <a:off x="6274119" y="1406450"/>
            <a:ext cx="5761219" cy="5251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515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72222-08BF-4B6D-92E2-0A8BDC8C61D2}"/>
              </a:ext>
            </a:extLst>
          </p:cNvPr>
          <p:cNvSpPr/>
          <p:nvPr/>
        </p:nvSpPr>
        <p:spPr>
          <a:xfrm rot="10800000">
            <a:off x="0" y="0"/>
            <a:ext cx="12208746" cy="1406449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4279" h="4253023">
                <a:moveTo>
                  <a:pt x="12174279" y="2328530"/>
                </a:moveTo>
                <a:lnTo>
                  <a:pt x="12174279" y="4253023"/>
                </a:lnTo>
                <a:lnTo>
                  <a:pt x="0" y="4253023"/>
                </a:lnTo>
                <a:lnTo>
                  <a:pt x="0" y="0"/>
                </a:lnTo>
                <a:cubicBezTo>
                  <a:pt x="6671930" y="3407735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8D51DA2-F2C4-461C-D242-49E4D32E7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9872" y="199926"/>
            <a:ext cx="862647" cy="845842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821DD389-2766-BDA6-80A8-D498AB446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94" y="3410985"/>
            <a:ext cx="10276306" cy="373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6CED6-F396-4003-99BE-B64DAE973D53}"/>
              </a:ext>
            </a:extLst>
          </p:cNvPr>
          <p:cNvSpPr txBox="1"/>
          <p:nvPr/>
        </p:nvSpPr>
        <p:spPr>
          <a:xfrm>
            <a:off x="0" y="766409"/>
            <a:ext cx="8905875" cy="4558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Creating XAML App Resources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 Resources: Understand how to create XAML App Resources to define and share resources across your application.</a:t>
            </a: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Efficiency and Consistency: Learn how App Resources can help you maintain design consistency and resource efficiency.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CA" dirty="0">
                <a:hlinkClick r:id="rId4"/>
              </a:rPr>
              <a:t>https://devblogs.microsoft.com/xamarin/better-resource-organization-xamarin-forms/</a:t>
            </a:r>
            <a:endParaRPr lang="en-CA" dirty="0"/>
          </a:p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CA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US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CA" dirty="0"/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n-CA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CA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2FF512D-328D-4C3C-9DE9-BE8274B81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66294" y="3429000"/>
            <a:ext cx="7864522" cy="198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7877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C4752F9-217E-40B4-8AE1-0F5C549C9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7964"/>
            <a:ext cx="12192000" cy="6102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160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738A25-6327-44C5-998A-62FE652C3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74" y="0"/>
            <a:ext cx="119834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64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CBBA44-7820-40BA-BE8D-CD25C8ADB4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07" y="0"/>
            <a:ext cx="119889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242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0E9DEF-5ABA-4EF5-AE52-92117F66C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43" y="0"/>
            <a:ext cx="11480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6189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CAC603-2ED4-4970-806D-56070CD7E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747" y="0"/>
            <a:ext cx="10898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235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24C8E93-F8DB-414A-AD9A-DDFD5370F8AC}"/>
              </a:ext>
            </a:extLst>
          </p:cNvPr>
          <p:cNvSpPr txBox="1"/>
          <p:nvPr/>
        </p:nvSpPr>
        <p:spPr>
          <a:xfrm>
            <a:off x="3048000" y="2556319"/>
            <a:ext cx="797858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u="sng" dirty="0">
                <a:solidFill>
                  <a:srgbClr val="2D3B45"/>
                </a:solidFill>
                <a:effectLst/>
                <a:latin typeface="Lato Extended"/>
                <a:hlinkClick r:id="rId2"/>
              </a:rPr>
              <a:t>https://learn.microsoft.com/en-us/xamarin/Links to an external site.</a:t>
            </a: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  <a:p>
            <a:pPr algn="l"/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 </a:t>
            </a:r>
          </a:p>
          <a:p>
            <a:pPr algn="l"/>
            <a:r>
              <a:rPr lang="en-US" b="0" i="0" u="sng" dirty="0">
                <a:solidFill>
                  <a:srgbClr val="2D3B45"/>
                </a:solidFill>
                <a:effectLst/>
                <a:latin typeface="Lato Extended"/>
                <a:hlinkClick r:id="rId3"/>
              </a:rPr>
              <a:t>https://learn.microsoft.com/en-us/xamarin/get-started/quickstarts/database?pivots=windowsLinks to an external site.</a:t>
            </a:r>
            <a:endParaRPr lang="en-US" b="0" i="0" dirty="0">
              <a:solidFill>
                <a:srgbClr val="2D3B45"/>
              </a:solidFill>
              <a:effectLst/>
              <a:latin typeface="Lato Extended"/>
            </a:endParaRPr>
          </a:p>
        </p:txBody>
      </p:sp>
    </p:spTree>
    <p:extLst>
      <p:ext uri="{BB962C8B-B14F-4D97-AF65-F5344CB8AC3E}">
        <p14:creationId xmlns:p14="http://schemas.microsoft.com/office/powerpoint/2010/main" val="739618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72222-08BF-4B6D-92E2-0A8BDC8C61D2}"/>
              </a:ext>
            </a:extLst>
          </p:cNvPr>
          <p:cNvSpPr/>
          <p:nvPr/>
        </p:nvSpPr>
        <p:spPr>
          <a:xfrm rot="10800000">
            <a:off x="-17665" y="-13772"/>
            <a:ext cx="12208746" cy="1406449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4279" h="4253023">
                <a:moveTo>
                  <a:pt x="12174279" y="2328530"/>
                </a:moveTo>
                <a:lnTo>
                  <a:pt x="12174279" y="4253023"/>
                </a:lnTo>
                <a:lnTo>
                  <a:pt x="0" y="4253023"/>
                </a:lnTo>
                <a:lnTo>
                  <a:pt x="0" y="0"/>
                </a:lnTo>
                <a:cubicBezTo>
                  <a:pt x="6671930" y="3407735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8D51DA2-F2C4-461C-D242-49E4D32E7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9872" y="199926"/>
            <a:ext cx="862647" cy="845842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3E511DE0-9762-A2D8-9270-26A5901C5226}"/>
              </a:ext>
            </a:extLst>
          </p:cNvPr>
          <p:cNvSpPr/>
          <p:nvPr/>
        </p:nvSpPr>
        <p:spPr>
          <a:xfrm>
            <a:off x="-11575" y="5169671"/>
            <a:ext cx="12203575" cy="1719882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5449565"/>
              <a:gd name="connsiteX1" fmla="*/ 12174279 w 12174279"/>
              <a:gd name="connsiteY1" fmla="*/ 4253023 h 5449565"/>
              <a:gd name="connsiteX2" fmla="*/ 13627 w 12174279"/>
              <a:gd name="connsiteY2" fmla="*/ 5449565 h 5449565"/>
              <a:gd name="connsiteX3" fmla="*/ 0 w 12174279"/>
              <a:gd name="connsiteY3" fmla="*/ 0 h 5449565"/>
              <a:gd name="connsiteX4" fmla="*/ 9484242 w 12174279"/>
              <a:gd name="connsiteY4" fmla="*/ 3094075 h 5449565"/>
              <a:gd name="connsiteX5" fmla="*/ 12089218 w 12174279"/>
              <a:gd name="connsiteY5" fmla="*/ 2392326 h 5449565"/>
              <a:gd name="connsiteX6" fmla="*/ 12174279 w 12174279"/>
              <a:gd name="connsiteY6" fmla="*/ 2328530 h 5449565"/>
              <a:gd name="connsiteX0" fmla="*/ 12174279 w 12174279"/>
              <a:gd name="connsiteY0" fmla="*/ 2328530 h 5449565"/>
              <a:gd name="connsiteX1" fmla="*/ 12174279 w 12174279"/>
              <a:gd name="connsiteY1" fmla="*/ 5415378 h 5449565"/>
              <a:gd name="connsiteX2" fmla="*/ 13627 w 12174279"/>
              <a:gd name="connsiteY2" fmla="*/ 5449565 h 5449565"/>
              <a:gd name="connsiteX3" fmla="*/ 0 w 12174279"/>
              <a:gd name="connsiteY3" fmla="*/ 0 h 5449565"/>
              <a:gd name="connsiteX4" fmla="*/ 9484242 w 12174279"/>
              <a:gd name="connsiteY4" fmla="*/ 3094075 h 5449565"/>
              <a:gd name="connsiteX5" fmla="*/ 12089218 w 12174279"/>
              <a:gd name="connsiteY5" fmla="*/ 2392326 h 5449565"/>
              <a:gd name="connsiteX6" fmla="*/ 12174279 w 12174279"/>
              <a:gd name="connsiteY6" fmla="*/ 2328530 h 5449565"/>
              <a:gd name="connsiteX0" fmla="*/ 12174279 w 12174279"/>
              <a:gd name="connsiteY0" fmla="*/ 2328530 h 5449565"/>
              <a:gd name="connsiteX1" fmla="*/ 12160652 w 12174279"/>
              <a:gd name="connsiteY1" fmla="*/ 5449565 h 5449565"/>
              <a:gd name="connsiteX2" fmla="*/ 13627 w 12174279"/>
              <a:gd name="connsiteY2" fmla="*/ 5449565 h 5449565"/>
              <a:gd name="connsiteX3" fmla="*/ 0 w 12174279"/>
              <a:gd name="connsiteY3" fmla="*/ 0 h 5449565"/>
              <a:gd name="connsiteX4" fmla="*/ 9484242 w 12174279"/>
              <a:gd name="connsiteY4" fmla="*/ 3094075 h 5449565"/>
              <a:gd name="connsiteX5" fmla="*/ 12089218 w 12174279"/>
              <a:gd name="connsiteY5" fmla="*/ 2392326 h 5449565"/>
              <a:gd name="connsiteX6" fmla="*/ 12174279 w 12174279"/>
              <a:gd name="connsiteY6" fmla="*/ 2328530 h 5449565"/>
              <a:gd name="connsiteX0" fmla="*/ 12174279 w 12175590"/>
              <a:gd name="connsiteY0" fmla="*/ 2328530 h 5449565"/>
              <a:gd name="connsiteX1" fmla="*/ 12174279 w 12175590"/>
              <a:gd name="connsiteY1" fmla="*/ 5381193 h 5449565"/>
              <a:gd name="connsiteX2" fmla="*/ 13627 w 12175590"/>
              <a:gd name="connsiteY2" fmla="*/ 5449565 h 5449565"/>
              <a:gd name="connsiteX3" fmla="*/ 0 w 12175590"/>
              <a:gd name="connsiteY3" fmla="*/ 0 h 5449565"/>
              <a:gd name="connsiteX4" fmla="*/ 9484242 w 12175590"/>
              <a:gd name="connsiteY4" fmla="*/ 3094075 h 5449565"/>
              <a:gd name="connsiteX5" fmla="*/ 12089218 w 12175590"/>
              <a:gd name="connsiteY5" fmla="*/ 2392326 h 5449565"/>
              <a:gd name="connsiteX6" fmla="*/ 12174279 w 12175590"/>
              <a:gd name="connsiteY6" fmla="*/ 2328530 h 5449565"/>
              <a:gd name="connsiteX0" fmla="*/ 12174279 w 12175590"/>
              <a:gd name="connsiteY0" fmla="*/ 2328530 h 5483752"/>
              <a:gd name="connsiteX1" fmla="*/ 12174279 w 12175590"/>
              <a:gd name="connsiteY1" fmla="*/ 5483752 h 5483752"/>
              <a:gd name="connsiteX2" fmla="*/ 13627 w 12175590"/>
              <a:gd name="connsiteY2" fmla="*/ 5449565 h 5483752"/>
              <a:gd name="connsiteX3" fmla="*/ 0 w 12175590"/>
              <a:gd name="connsiteY3" fmla="*/ 0 h 5483752"/>
              <a:gd name="connsiteX4" fmla="*/ 9484242 w 12175590"/>
              <a:gd name="connsiteY4" fmla="*/ 3094075 h 5483752"/>
              <a:gd name="connsiteX5" fmla="*/ 12089218 w 12175590"/>
              <a:gd name="connsiteY5" fmla="*/ 2392326 h 5483752"/>
              <a:gd name="connsiteX6" fmla="*/ 12174279 w 12175590"/>
              <a:gd name="connsiteY6" fmla="*/ 2328530 h 54837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5590" h="5483752">
                <a:moveTo>
                  <a:pt x="12174279" y="2328530"/>
                </a:moveTo>
                <a:cubicBezTo>
                  <a:pt x="12169737" y="3368875"/>
                  <a:pt x="12178821" y="4443407"/>
                  <a:pt x="12174279" y="5483752"/>
                </a:cubicBezTo>
                <a:lnTo>
                  <a:pt x="13627" y="5449565"/>
                </a:lnTo>
                <a:cubicBezTo>
                  <a:pt x="13627" y="4031891"/>
                  <a:pt x="0" y="1417674"/>
                  <a:pt x="0" y="0"/>
                </a:cubicBezTo>
                <a:cubicBezTo>
                  <a:pt x="3116168" y="4717993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7527D03-16E1-3320-B18D-98E88531E959}"/>
              </a:ext>
            </a:extLst>
          </p:cNvPr>
          <p:cNvGrpSpPr/>
          <p:nvPr/>
        </p:nvGrpSpPr>
        <p:grpSpPr>
          <a:xfrm rot="12142615">
            <a:off x="-10492" y="5320173"/>
            <a:ext cx="3031153" cy="1451799"/>
            <a:chOff x="-10494" y="5320163"/>
            <a:chExt cx="5394434" cy="2583717"/>
          </a:xfrm>
        </p:grpSpPr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B2768FB-AD63-437B-F41F-4C4E533DB919}"/>
                </a:ext>
              </a:extLst>
            </p:cNvPr>
            <p:cNvSpPr/>
            <p:nvPr/>
          </p:nvSpPr>
          <p:spPr>
            <a:xfrm>
              <a:off x="2613563" y="6490639"/>
              <a:ext cx="649860" cy="560224"/>
            </a:xfrm>
            <a:prstGeom prst="hexagon">
              <a:avLst/>
            </a:prstGeom>
            <a:noFill/>
            <a:ln w="6350">
              <a:solidFill>
                <a:srgbClr val="0046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5FDD7871-E0AC-E5C7-5D2D-5764D54F91DC}"/>
                </a:ext>
              </a:extLst>
            </p:cNvPr>
            <p:cNvSpPr/>
            <p:nvPr/>
          </p:nvSpPr>
          <p:spPr>
            <a:xfrm>
              <a:off x="3150864" y="5621105"/>
              <a:ext cx="652397" cy="562411"/>
            </a:xfrm>
            <a:prstGeom prst="hexagon">
              <a:avLst/>
            </a:prstGeom>
            <a:solidFill>
              <a:srgbClr val="00467E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FCCCDDEA-1548-A8C0-57E7-CE4947E03E98}"/>
                </a:ext>
              </a:extLst>
            </p:cNvPr>
            <p:cNvSpPr/>
            <p:nvPr/>
          </p:nvSpPr>
          <p:spPr>
            <a:xfrm>
              <a:off x="3150864" y="6199636"/>
              <a:ext cx="652397" cy="562411"/>
            </a:xfrm>
            <a:prstGeom prst="hexagon">
              <a:avLst/>
            </a:prstGeom>
            <a:solidFill>
              <a:srgbClr val="00467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74C90587-C15C-0715-C6E2-134B91334ABD}"/>
                </a:ext>
              </a:extLst>
            </p:cNvPr>
            <p:cNvSpPr/>
            <p:nvPr/>
          </p:nvSpPr>
          <p:spPr>
            <a:xfrm>
              <a:off x="2623971" y="5320163"/>
              <a:ext cx="652397" cy="562411"/>
            </a:xfrm>
            <a:prstGeom prst="hexagon">
              <a:avLst/>
            </a:prstGeom>
            <a:solidFill>
              <a:srgbClr val="00467E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08834429-0AA6-F29F-21B1-802D31A9ADE7}"/>
                </a:ext>
              </a:extLst>
            </p:cNvPr>
            <p:cNvSpPr/>
            <p:nvPr/>
          </p:nvSpPr>
          <p:spPr>
            <a:xfrm>
              <a:off x="2097078" y="6199636"/>
              <a:ext cx="652397" cy="562411"/>
            </a:xfrm>
            <a:prstGeom prst="hexagon">
              <a:avLst/>
            </a:prstGeom>
            <a:solidFill>
              <a:srgbClr val="00467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566519C6-8A03-46FA-07EA-1E7A9C96C3FC}"/>
                </a:ext>
              </a:extLst>
            </p:cNvPr>
            <p:cNvSpPr/>
            <p:nvPr/>
          </p:nvSpPr>
          <p:spPr>
            <a:xfrm>
              <a:off x="1043292" y="6197394"/>
              <a:ext cx="652397" cy="562411"/>
            </a:xfrm>
            <a:prstGeom prst="hexagon">
              <a:avLst/>
            </a:prstGeom>
            <a:solidFill>
              <a:srgbClr val="00467E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6C28A97A-8FE1-7511-6D18-CF5A50B83956}"/>
                </a:ext>
              </a:extLst>
            </p:cNvPr>
            <p:cNvSpPr/>
            <p:nvPr/>
          </p:nvSpPr>
          <p:spPr>
            <a:xfrm>
              <a:off x="516399" y="6488451"/>
              <a:ext cx="652397" cy="562411"/>
            </a:xfrm>
            <a:prstGeom prst="hexagon">
              <a:avLst/>
            </a:prstGeom>
            <a:solidFill>
              <a:srgbClr val="00467E">
                <a:alpha val="59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17" name="Hexagon 16">
              <a:extLst>
                <a:ext uri="{FF2B5EF4-FFF2-40B4-BE49-F238E27FC236}">
                  <a16:creationId xmlns:a16="http://schemas.microsoft.com/office/drawing/2014/main" id="{72697D32-98A4-CA53-F5BB-F7065F0C165B}"/>
                </a:ext>
              </a:extLst>
            </p:cNvPr>
            <p:cNvSpPr/>
            <p:nvPr/>
          </p:nvSpPr>
          <p:spPr>
            <a:xfrm>
              <a:off x="-10494" y="6771844"/>
              <a:ext cx="652397" cy="562411"/>
            </a:xfrm>
            <a:prstGeom prst="hexagon">
              <a:avLst/>
            </a:prstGeom>
            <a:solidFill>
              <a:srgbClr val="00467E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18" name="Hexagon 17">
              <a:extLst>
                <a:ext uri="{FF2B5EF4-FFF2-40B4-BE49-F238E27FC236}">
                  <a16:creationId xmlns:a16="http://schemas.microsoft.com/office/drawing/2014/main" id="{3659430A-D4E7-2983-1E4B-729F6AE4E6CF}"/>
                </a:ext>
              </a:extLst>
            </p:cNvPr>
            <p:cNvSpPr/>
            <p:nvPr/>
          </p:nvSpPr>
          <p:spPr>
            <a:xfrm>
              <a:off x="-10494" y="7341469"/>
              <a:ext cx="652397" cy="562411"/>
            </a:xfrm>
            <a:prstGeom prst="hexagon">
              <a:avLst/>
            </a:prstGeom>
            <a:solidFill>
              <a:srgbClr val="00467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19" name="Hexagon 18">
              <a:extLst>
                <a:ext uri="{FF2B5EF4-FFF2-40B4-BE49-F238E27FC236}">
                  <a16:creationId xmlns:a16="http://schemas.microsoft.com/office/drawing/2014/main" id="{DC133F93-0342-9EEB-D205-927A6DA968B3}"/>
                </a:ext>
              </a:extLst>
            </p:cNvPr>
            <p:cNvSpPr/>
            <p:nvPr/>
          </p:nvSpPr>
          <p:spPr>
            <a:xfrm>
              <a:off x="1043292" y="6779058"/>
              <a:ext cx="652397" cy="562411"/>
            </a:xfrm>
            <a:prstGeom prst="hexagon">
              <a:avLst/>
            </a:prstGeom>
            <a:solidFill>
              <a:srgbClr val="00467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0" name="Hexagon 19">
              <a:extLst>
                <a:ext uri="{FF2B5EF4-FFF2-40B4-BE49-F238E27FC236}">
                  <a16:creationId xmlns:a16="http://schemas.microsoft.com/office/drawing/2014/main" id="{E5B7B225-76F9-1C02-7810-F3D096C16B05}"/>
                </a:ext>
              </a:extLst>
            </p:cNvPr>
            <p:cNvSpPr/>
            <p:nvPr/>
          </p:nvSpPr>
          <p:spPr>
            <a:xfrm>
              <a:off x="1570185" y="5908112"/>
              <a:ext cx="652397" cy="562411"/>
            </a:xfrm>
            <a:prstGeom prst="hexagon">
              <a:avLst/>
            </a:prstGeom>
            <a:solidFill>
              <a:srgbClr val="00467E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717D82E4-5C23-C7FA-EB35-92D9FCF37E72}"/>
                </a:ext>
              </a:extLst>
            </p:cNvPr>
            <p:cNvSpPr/>
            <p:nvPr/>
          </p:nvSpPr>
          <p:spPr>
            <a:xfrm>
              <a:off x="2623971" y="5902614"/>
              <a:ext cx="652397" cy="562411"/>
            </a:xfrm>
            <a:prstGeom prst="hexagon">
              <a:avLst/>
            </a:prstGeom>
            <a:solidFill>
              <a:srgbClr val="00467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6D7FB502-656F-E541-B9D0-0EBA69589418}"/>
                </a:ext>
              </a:extLst>
            </p:cNvPr>
            <p:cNvSpPr/>
            <p:nvPr/>
          </p:nvSpPr>
          <p:spPr>
            <a:xfrm>
              <a:off x="3677757" y="5900645"/>
              <a:ext cx="652397" cy="562411"/>
            </a:xfrm>
            <a:prstGeom prst="hexagon">
              <a:avLst/>
            </a:prstGeom>
            <a:solidFill>
              <a:srgbClr val="00467E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EEEDBA7D-C7DE-81C1-8AE7-EEFE1E075CA6}"/>
                </a:ext>
              </a:extLst>
            </p:cNvPr>
            <p:cNvSpPr/>
            <p:nvPr/>
          </p:nvSpPr>
          <p:spPr>
            <a:xfrm>
              <a:off x="3677757" y="6479176"/>
              <a:ext cx="652397" cy="562411"/>
            </a:xfrm>
            <a:prstGeom prst="hexagon">
              <a:avLst/>
            </a:prstGeom>
            <a:solidFill>
              <a:srgbClr val="00467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4" name="Hexagon 23">
              <a:extLst>
                <a:ext uri="{FF2B5EF4-FFF2-40B4-BE49-F238E27FC236}">
                  <a16:creationId xmlns:a16="http://schemas.microsoft.com/office/drawing/2014/main" id="{6594DAE6-496F-F7B0-F64E-ABD043565F1A}"/>
                </a:ext>
              </a:extLst>
            </p:cNvPr>
            <p:cNvSpPr/>
            <p:nvPr/>
          </p:nvSpPr>
          <p:spPr>
            <a:xfrm>
              <a:off x="4204650" y="6186268"/>
              <a:ext cx="652397" cy="562411"/>
            </a:xfrm>
            <a:prstGeom prst="hexagon">
              <a:avLst/>
            </a:prstGeom>
            <a:solidFill>
              <a:srgbClr val="00467E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5" name="Hexagon 24">
              <a:extLst>
                <a:ext uri="{FF2B5EF4-FFF2-40B4-BE49-F238E27FC236}">
                  <a16:creationId xmlns:a16="http://schemas.microsoft.com/office/drawing/2014/main" id="{973BA570-B26F-7857-4B3B-872E71565D49}"/>
                </a:ext>
              </a:extLst>
            </p:cNvPr>
            <p:cNvSpPr/>
            <p:nvPr/>
          </p:nvSpPr>
          <p:spPr>
            <a:xfrm>
              <a:off x="4201076" y="6777074"/>
              <a:ext cx="652397" cy="562411"/>
            </a:xfrm>
            <a:prstGeom prst="hexagon">
              <a:avLst/>
            </a:prstGeom>
            <a:solidFill>
              <a:srgbClr val="00467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06264E39-E0F7-CA16-E54A-A550107F0E2D}"/>
                </a:ext>
              </a:extLst>
            </p:cNvPr>
            <p:cNvSpPr/>
            <p:nvPr/>
          </p:nvSpPr>
          <p:spPr>
            <a:xfrm>
              <a:off x="4731543" y="5892694"/>
              <a:ext cx="652397" cy="562411"/>
            </a:xfrm>
            <a:prstGeom prst="hexagon">
              <a:avLst/>
            </a:prstGeom>
            <a:solidFill>
              <a:srgbClr val="00467E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7" name="Hexagon 26">
              <a:extLst>
                <a:ext uri="{FF2B5EF4-FFF2-40B4-BE49-F238E27FC236}">
                  <a16:creationId xmlns:a16="http://schemas.microsoft.com/office/drawing/2014/main" id="{2A5D902B-879B-6F60-51E4-F78F058462DB}"/>
                </a:ext>
              </a:extLst>
            </p:cNvPr>
            <p:cNvSpPr/>
            <p:nvPr/>
          </p:nvSpPr>
          <p:spPr>
            <a:xfrm>
              <a:off x="4731543" y="6471225"/>
              <a:ext cx="652397" cy="562411"/>
            </a:xfrm>
            <a:prstGeom prst="hexagon">
              <a:avLst/>
            </a:prstGeom>
            <a:solidFill>
              <a:srgbClr val="00467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8" name="Hexagon 27">
              <a:extLst>
                <a:ext uri="{FF2B5EF4-FFF2-40B4-BE49-F238E27FC236}">
                  <a16:creationId xmlns:a16="http://schemas.microsoft.com/office/drawing/2014/main" id="{F6E249A0-632E-ABD2-9C22-E781267F11F7}"/>
                </a:ext>
              </a:extLst>
            </p:cNvPr>
            <p:cNvSpPr/>
            <p:nvPr/>
          </p:nvSpPr>
          <p:spPr>
            <a:xfrm>
              <a:off x="1583130" y="7085871"/>
              <a:ext cx="652397" cy="562411"/>
            </a:xfrm>
            <a:prstGeom prst="hexagon">
              <a:avLst/>
            </a:prstGeom>
            <a:noFill/>
            <a:ln w="6350">
              <a:solidFill>
                <a:srgbClr val="0046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  <p:sp>
          <p:nvSpPr>
            <p:cNvPr id="29" name="Hexagon 28">
              <a:extLst>
                <a:ext uri="{FF2B5EF4-FFF2-40B4-BE49-F238E27FC236}">
                  <a16:creationId xmlns:a16="http://schemas.microsoft.com/office/drawing/2014/main" id="{6F7A51D6-18F7-A440-F0CB-72384AEFFC2C}"/>
                </a:ext>
              </a:extLst>
            </p:cNvPr>
            <p:cNvSpPr/>
            <p:nvPr/>
          </p:nvSpPr>
          <p:spPr>
            <a:xfrm>
              <a:off x="503454" y="5888466"/>
              <a:ext cx="652397" cy="562411"/>
            </a:xfrm>
            <a:prstGeom prst="hexagon">
              <a:avLst/>
            </a:prstGeom>
            <a:noFill/>
            <a:ln w="6350">
              <a:solidFill>
                <a:srgbClr val="0046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/>
                <a:t> </a:t>
              </a: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0681A50C-C212-4E36-B6F9-A5F8BEFE7AE7}"/>
              </a:ext>
            </a:extLst>
          </p:cNvPr>
          <p:cNvSpPr txBox="1"/>
          <p:nvPr/>
        </p:nvSpPr>
        <p:spPr>
          <a:xfrm>
            <a:off x="656559" y="930014"/>
            <a:ext cx="10309765" cy="44893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7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CA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Week </a:t>
            </a:r>
            <a:r>
              <a:rPr lang="en-CA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endParaRPr lang="en-CA" sz="2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7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CA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 2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C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Learning the basics of XAML for UI design.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C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Creating layouts and navigation structures.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C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Practicing Attribute and Property Element syntax.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C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Understanding the Visual Tree and data binding.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914400" algn="l"/>
              </a:tabLst>
            </a:pPr>
            <a:r>
              <a:rPr lang="en-CA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Creating XAML App Resources for improved maintenance.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en-CA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740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D154BD0B-33B7-F57A-9F93-67156BB40C3A}"/>
              </a:ext>
            </a:extLst>
          </p:cNvPr>
          <p:cNvSpPr/>
          <p:nvPr/>
        </p:nvSpPr>
        <p:spPr>
          <a:xfrm>
            <a:off x="803738" y="1536970"/>
            <a:ext cx="10918091" cy="5048656"/>
          </a:xfrm>
          <a:prstGeom prst="round2Same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E1F1CBD-FA68-4E89-AB9D-2C48782B52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6617401"/>
              </p:ext>
            </p:extLst>
          </p:nvPr>
        </p:nvGraphicFramePr>
        <p:xfrm>
          <a:off x="1172310" y="1703754"/>
          <a:ext cx="9175261" cy="4735957"/>
        </p:xfrm>
        <a:graphic>
          <a:graphicData uri="http://schemas.openxmlformats.org/drawingml/2006/table">
            <a:tbl>
              <a:tblPr firstRow="1" firstCol="1" bandRow="1">
                <a:tableStyleId>{616DA210-FB5B-4158-B5E0-FEB733F419BA}</a:tableStyleId>
              </a:tblPr>
              <a:tblGrid>
                <a:gridCol w="679936">
                  <a:extLst>
                    <a:ext uri="{9D8B030D-6E8A-4147-A177-3AD203B41FA5}">
                      <a16:colId xmlns:a16="http://schemas.microsoft.com/office/drawing/2014/main" val="3288502245"/>
                    </a:ext>
                  </a:extLst>
                </a:gridCol>
                <a:gridCol w="3305908">
                  <a:extLst>
                    <a:ext uri="{9D8B030D-6E8A-4147-A177-3AD203B41FA5}">
                      <a16:colId xmlns:a16="http://schemas.microsoft.com/office/drawing/2014/main" val="2436254938"/>
                    </a:ext>
                  </a:extLst>
                </a:gridCol>
                <a:gridCol w="2379874">
                  <a:extLst>
                    <a:ext uri="{9D8B030D-6E8A-4147-A177-3AD203B41FA5}">
                      <a16:colId xmlns:a16="http://schemas.microsoft.com/office/drawing/2014/main" val="3946626482"/>
                    </a:ext>
                  </a:extLst>
                </a:gridCol>
                <a:gridCol w="2809543">
                  <a:extLst>
                    <a:ext uri="{9D8B030D-6E8A-4147-A177-3AD203B41FA5}">
                      <a16:colId xmlns:a16="http://schemas.microsoft.com/office/drawing/2014/main" val="3915260552"/>
                    </a:ext>
                  </a:extLst>
                </a:gridCol>
              </a:tblGrid>
              <a:tr h="5740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solidFill>
                            <a:schemeClr val="tx1"/>
                          </a:solidFill>
                          <a:effectLst/>
                        </a:rPr>
                        <a:t>Week</a:t>
                      </a:r>
                      <a:endParaRPr lang="en-CA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 dirty="0">
                          <a:solidFill>
                            <a:schemeClr val="tx1"/>
                          </a:solidFill>
                          <a:effectLst/>
                        </a:rPr>
                        <a:t>Topic</a:t>
                      </a:r>
                      <a:endParaRPr lang="en-CA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solidFill>
                            <a:schemeClr val="tx1"/>
                          </a:solidFill>
                          <a:effectLst/>
                        </a:rPr>
                        <a:t>Assessments and Activities</a:t>
                      </a:r>
                      <a:endParaRPr lang="en-CA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solidFill>
                            <a:schemeClr val="tx1"/>
                          </a:solidFill>
                          <a:effectLst/>
                        </a:rPr>
                        <a:t>Learning Objectives</a:t>
                      </a:r>
                      <a:endParaRPr lang="en-CA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extLst>
                  <a:ext uri="{0D108BD9-81ED-4DB2-BD59-A6C34878D82A}">
                    <a16:rowId xmlns:a16="http://schemas.microsoft.com/office/drawing/2014/main" val="70807804"/>
                  </a:ext>
                </a:extLst>
              </a:tr>
              <a:tr h="41619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Week 3 </a:t>
                      </a:r>
                      <a:endParaRPr lang="en-CA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dirty="0"/>
                        <a:t>Understanding XAML and UI Design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dirty="0"/>
                        <a:t> • This week introduces the Extensible Application Markup Language (XAML), essential for creating user interfaces in mobile and Windows Store applications. 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endParaRPr lang="en-US" dirty="0"/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dirty="0"/>
                        <a:t>Basics of XAML, layout, and navigation in mobile development. </a:t>
                      </a:r>
                      <a:endParaRPr lang="en-US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dirty="0"/>
                        <a:t>Lecture and Discussion In-Class Individual Activity.</a:t>
                      </a:r>
                      <a:endParaRPr lang="en-CA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dirty="0"/>
                        <a:t>Objective 2: Design and create UI using Extensible Application Markup Language (XAML). 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dirty="0"/>
                        <a:t>2.1: Introduction to layout and navigation using XAML in mobile development. 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0"/>
                        </a:spcAft>
                      </a:pPr>
                      <a:r>
                        <a:rPr lang="en-US" dirty="0"/>
                        <a:t>2.2: Discuss Attribute Element syntax and Property Element syntax.</a:t>
                      </a:r>
                      <a:endParaRPr lang="en-CA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9515369"/>
                  </a:ext>
                </a:extLst>
              </a:tr>
            </a:tbl>
          </a:graphicData>
        </a:graphic>
      </p:graphicFrame>
      <p:sp useBgFill="1">
        <p:nvSpPr>
          <p:cNvPr id="16" name="Rectangle: Top Corners Rounded 15">
            <a:extLst>
              <a:ext uri="{FF2B5EF4-FFF2-40B4-BE49-F238E27FC236}">
                <a16:creationId xmlns:a16="http://schemas.microsoft.com/office/drawing/2014/main" id="{615E790F-8A3F-41F5-A373-3C261A2FA4D2}"/>
              </a:ext>
            </a:extLst>
          </p:cNvPr>
          <p:cNvSpPr/>
          <p:nvPr/>
        </p:nvSpPr>
        <p:spPr>
          <a:xfrm>
            <a:off x="10403999" y="1838528"/>
            <a:ext cx="1171915" cy="4601565"/>
          </a:xfrm>
          <a:prstGeom prst="round2SameRect">
            <a:avLst/>
          </a:prstGeom>
          <a:ln w="0" cap="sq">
            <a:solidFill>
              <a:schemeClr val="accent4">
                <a:alpha val="97000"/>
              </a:schemeClr>
            </a:solidFill>
            <a:round/>
          </a:ln>
          <a:effectLst>
            <a:softEdge rad="0"/>
          </a:effectLst>
          <a:scene3d>
            <a:camera prst="orthographicFront"/>
            <a:lightRig rig="threePt" dir="t"/>
          </a:scene3d>
          <a:sp3d prstMaterial="matte">
            <a:bevelT w="615950" h="4699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Rtl" wrap="square" tIns="144000" bIns="75600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RECAP </a:t>
            </a:r>
          </a:p>
        </p:txBody>
      </p:sp>
    </p:spTree>
    <p:extLst>
      <p:ext uri="{BB962C8B-B14F-4D97-AF65-F5344CB8AC3E}">
        <p14:creationId xmlns:p14="http://schemas.microsoft.com/office/powerpoint/2010/main" val="10757562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D154BD0B-33B7-F57A-9F93-67156BB40C3A}"/>
              </a:ext>
            </a:extLst>
          </p:cNvPr>
          <p:cNvSpPr/>
          <p:nvPr/>
        </p:nvSpPr>
        <p:spPr>
          <a:xfrm>
            <a:off x="358335" y="1912494"/>
            <a:ext cx="10796188" cy="4441413"/>
          </a:xfrm>
          <a:prstGeom prst="round2Same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CFAFCB45-57B5-44A8-8612-D46C2D6D23F4}"/>
              </a:ext>
            </a:extLst>
          </p:cNvPr>
          <p:cNvSpPr/>
          <p:nvPr/>
        </p:nvSpPr>
        <p:spPr>
          <a:xfrm>
            <a:off x="573932" y="2315980"/>
            <a:ext cx="10301591" cy="3785017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4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Test 2 (10 %) </a:t>
            </a: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Graphic 17" descr="Checkmark with solid fill">
            <a:extLst>
              <a:ext uri="{FF2B5EF4-FFF2-40B4-BE49-F238E27FC236}">
                <a16:creationId xmlns:a16="http://schemas.microsoft.com/office/drawing/2014/main" id="{D665A50D-872D-4A7D-9598-7C3CEB57A3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40682" y="375128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0225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D154BD0B-33B7-F57A-9F93-67156BB40C3A}"/>
              </a:ext>
            </a:extLst>
          </p:cNvPr>
          <p:cNvSpPr/>
          <p:nvPr/>
        </p:nvSpPr>
        <p:spPr>
          <a:xfrm>
            <a:off x="803738" y="1536970"/>
            <a:ext cx="10918091" cy="5048656"/>
          </a:xfrm>
          <a:prstGeom prst="round2Same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E1F1CBD-FA68-4E89-AB9D-2C48782B52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469913"/>
              </p:ext>
            </p:extLst>
          </p:nvPr>
        </p:nvGraphicFramePr>
        <p:xfrm>
          <a:off x="2121568" y="1702345"/>
          <a:ext cx="9266694" cy="4795735"/>
        </p:xfrm>
        <a:graphic>
          <a:graphicData uri="http://schemas.openxmlformats.org/drawingml/2006/table">
            <a:tbl>
              <a:tblPr firstRow="1" firstCol="1" bandRow="1">
                <a:tableStyleId>{616DA210-FB5B-4158-B5E0-FEB733F419BA}</a:tableStyleId>
              </a:tblPr>
              <a:tblGrid>
                <a:gridCol w="903094">
                  <a:extLst>
                    <a:ext uri="{9D8B030D-6E8A-4147-A177-3AD203B41FA5}">
                      <a16:colId xmlns:a16="http://schemas.microsoft.com/office/drawing/2014/main" val="3288502245"/>
                    </a:ext>
                  </a:extLst>
                </a:gridCol>
                <a:gridCol w="8363600">
                  <a:extLst>
                    <a:ext uri="{9D8B030D-6E8A-4147-A177-3AD203B41FA5}">
                      <a16:colId xmlns:a16="http://schemas.microsoft.com/office/drawing/2014/main" val="2436254938"/>
                    </a:ext>
                  </a:extLst>
                </a:gridCol>
              </a:tblGrid>
              <a:tr h="30629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 dirty="0">
                          <a:solidFill>
                            <a:schemeClr val="tx1"/>
                          </a:solidFill>
                          <a:effectLst/>
                        </a:rPr>
                        <a:t>Week</a:t>
                      </a:r>
                      <a:endParaRPr lang="en-CA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 dirty="0">
                          <a:solidFill>
                            <a:schemeClr val="tx1"/>
                          </a:solidFill>
                          <a:effectLst/>
                        </a:rPr>
                        <a:t>Topic</a:t>
                      </a:r>
                      <a:endParaRPr lang="en-CA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extLst>
                  <a:ext uri="{0D108BD9-81ED-4DB2-BD59-A6C34878D82A}">
                    <a16:rowId xmlns:a16="http://schemas.microsoft.com/office/drawing/2014/main" val="70807804"/>
                  </a:ext>
                </a:extLst>
              </a:tr>
              <a:tr h="44894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kern="100" dirty="0">
                          <a:solidFill>
                            <a:schemeClr val="tx1"/>
                          </a:solidFill>
                          <a:effectLst/>
                        </a:rPr>
                        <a:t>Week 4 </a:t>
                      </a:r>
                      <a:endParaRPr lang="en-CA" sz="18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sz="1800" kern="1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CA" dirty="0"/>
                        <a:t>Objective 2: Design and create UI using Extensible Application Markup Language (XAML).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dirty="0"/>
                        <a:t>2.3: Explore the Visual Tree for controlling XAML objects.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dirty="0"/>
                        <a:t>2.4: Demonstrate data binding using the {Binding} markup extension.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dirty="0"/>
                        <a:t> 2.5: Explain the creation of XAML App Resources.</a:t>
                      </a:r>
                      <a:endParaRPr lang="en-CA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/>
                </a:tc>
                <a:extLst>
                  <a:ext uri="{0D108BD9-81ED-4DB2-BD59-A6C34878D82A}">
                    <a16:rowId xmlns:a16="http://schemas.microsoft.com/office/drawing/2014/main" val="3149515369"/>
                  </a:ext>
                </a:extLst>
              </a:tr>
            </a:tbl>
          </a:graphicData>
        </a:graphic>
      </p:graphicFrame>
      <p:sp useBgFill="1">
        <p:nvSpPr>
          <p:cNvPr id="16" name="Rectangle: Top Corners Rounded 15">
            <a:extLst>
              <a:ext uri="{FF2B5EF4-FFF2-40B4-BE49-F238E27FC236}">
                <a16:creationId xmlns:a16="http://schemas.microsoft.com/office/drawing/2014/main" id="{615E790F-8A3F-41F5-A373-3C261A2FA4D2}"/>
              </a:ext>
            </a:extLst>
          </p:cNvPr>
          <p:cNvSpPr/>
          <p:nvPr/>
        </p:nvSpPr>
        <p:spPr>
          <a:xfrm>
            <a:off x="876696" y="1896895"/>
            <a:ext cx="1171915" cy="4601565"/>
          </a:xfrm>
          <a:prstGeom prst="round2SameRect">
            <a:avLst/>
          </a:prstGeom>
          <a:ln w="0" cap="sq">
            <a:solidFill>
              <a:schemeClr val="accent4">
                <a:alpha val="97000"/>
              </a:schemeClr>
            </a:solidFill>
            <a:round/>
          </a:ln>
          <a:effectLst>
            <a:softEdge rad="0"/>
          </a:effectLst>
          <a:scene3d>
            <a:camera prst="orthographicFront"/>
            <a:lightRig rig="threePt" dir="t"/>
          </a:scene3d>
          <a:sp3d prstMaterial="matte">
            <a:bevelT w="615950" h="4699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Rtl" wrap="square" tIns="144000" bIns="756000" rtlCol="0" anchor="ctr">
            <a:noAutofit/>
          </a:bodyPr>
          <a:lstStyle/>
          <a:p>
            <a:pPr algn="ctr"/>
            <a:r>
              <a:rPr lang="en-CA" sz="2800" b="1" i="1">
                <a:solidFill>
                  <a:schemeClr val="bg1"/>
                </a:solidFill>
              </a:rPr>
              <a:t>SUMMERY </a:t>
            </a:r>
          </a:p>
        </p:txBody>
      </p:sp>
    </p:spTree>
    <p:extLst>
      <p:ext uri="{BB962C8B-B14F-4D97-AF65-F5344CB8AC3E}">
        <p14:creationId xmlns:p14="http://schemas.microsoft.com/office/powerpoint/2010/main" val="24054586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D154BD0B-33B7-F57A-9F93-67156BB40C3A}"/>
              </a:ext>
            </a:extLst>
          </p:cNvPr>
          <p:cNvSpPr/>
          <p:nvPr/>
        </p:nvSpPr>
        <p:spPr>
          <a:xfrm>
            <a:off x="358335" y="1912494"/>
            <a:ext cx="10796188" cy="4441413"/>
          </a:xfrm>
          <a:prstGeom prst="round2Same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CFAFCB45-57B5-44A8-8612-D46C2D6D23F4}"/>
              </a:ext>
            </a:extLst>
          </p:cNvPr>
          <p:cNvSpPr/>
          <p:nvPr/>
        </p:nvSpPr>
        <p:spPr>
          <a:xfrm>
            <a:off x="605633" y="2782110"/>
            <a:ext cx="10301591" cy="3112851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4000" b="1" kern="100" dirty="0">
                <a:solidFill>
                  <a:schemeClr val="bg1"/>
                </a:solidFill>
              </a:rPr>
              <a:t>Any Questions </a:t>
            </a:r>
            <a:endParaRPr kumimoji="0" lang="en-US" sz="4000" b="1" i="0" u="sng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algn="ctr"/>
            <a:endParaRPr lang="en-CA" dirty="0"/>
          </a:p>
        </p:txBody>
      </p:sp>
      <p:pic>
        <p:nvPicPr>
          <p:cNvPr id="4" name="Graphic 3" descr="Question mark with solid fill">
            <a:extLst>
              <a:ext uri="{FF2B5EF4-FFF2-40B4-BE49-F238E27FC236}">
                <a16:creationId xmlns:a16="http://schemas.microsoft.com/office/drawing/2014/main" id="{A35C5817-2EC0-42D2-B63E-8D18418509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43864" y="3570049"/>
            <a:ext cx="1297021" cy="129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084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D154BD0B-33B7-F57A-9F93-67156BB40C3A}"/>
              </a:ext>
            </a:extLst>
          </p:cNvPr>
          <p:cNvSpPr/>
          <p:nvPr/>
        </p:nvSpPr>
        <p:spPr>
          <a:xfrm>
            <a:off x="803738" y="1536970"/>
            <a:ext cx="10918091" cy="5048656"/>
          </a:xfrm>
          <a:prstGeom prst="round2Same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E1F1CBD-FA68-4E89-AB9D-2C48782B52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7120562"/>
              </p:ext>
            </p:extLst>
          </p:nvPr>
        </p:nvGraphicFramePr>
        <p:xfrm>
          <a:off x="2456361" y="1800000"/>
          <a:ext cx="9041734" cy="4785626"/>
        </p:xfrm>
        <a:graphic>
          <a:graphicData uri="http://schemas.openxmlformats.org/drawingml/2006/table">
            <a:tbl>
              <a:tblPr firstRow="1" firstCol="1" bandRow="1">
                <a:tableStyleId>{616DA210-FB5B-4158-B5E0-FEB733F419BA}</a:tableStyleId>
              </a:tblPr>
              <a:tblGrid>
                <a:gridCol w="773222">
                  <a:extLst>
                    <a:ext uri="{9D8B030D-6E8A-4147-A177-3AD203B41FA5}">
                      <a16:colId xmlns:a16="http://schemas.microsoft.com/office/drawing/2014/main" val="3288502245"/>
                    </a:ext>
                  </a:extLst>
                </a:gridCol>
                <a:gridCol w="3154616">
                  <a:extLst>
                    <a:ext uri="{9D8B030D-6E8A-4147-A177-3AD203B41FA5}">
                      <a16:colId xmlns:a16="http://schemas.microsoft.com/office/drawing/2014/main" val="2436254938"/>
                    </a:ext>
                  </a:extLst>
                </a:gridCol>
                <a:gridCol w="2345240">
                  <a:extLst>
                    <a:ext uri="{9D8B030D-6E8A-4147-A177-3AD203B41FA5}">
                      <a16:colId xmlns:a16="http://schemas.microsoft.com/office/drawing/2014/main" val="3946626482"/>
                    </a:ext>
                  </a:extLst>
                </a:gridCol>
                <a:gridCol w="2768656">
                  <a:extLst>
                    <a:ext uri="{9D8B030D-6E8A-4147-A177-3AD203B41FA5}">
                      <a16:colId xmlns:a16="http://schemas.microsoft.com/office/drawing/2014/main" val="3915260552"/>
                    </a:ext>
                  </a:extLst>
                </a:gridCol>
              </a:tblGrid>
              <a:tr h="56078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solidFill>
                            <a:schemeClr val="tx1"/>
                          </a:solidFill>
                          <a:effectLst/>
                        </a:rPr>
                        <a:t>Week</a:t>
                      </a:r>
                      <a:endParaRPr lang="en-CA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solidFill>
                            <a:schemeClr val="tx1"/>
                          </a:solidFill>
                          <a:effectLst/>
                        </a:rPr>
                        <a:t>Topic</a:t>
                      </a:r>
                      <a:endParaRPr lang="en-CA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solidFill>
                            <a:schemeClr val="tx1"/>
                          </a:solidFill>
                          <a:effectLst/>
                        </a:rPr>
                        <a:t>Assessments and Activities</a:t>
                      </a:r>
                      <a:endParaRPr lang="en-CA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solidFill>
                            <a:schemeClr val="tx1"/>
                          </a:solidFill>
                          <a:effectLst/>
                        </a:rPr>
                        <a:t>Learning Objectives</a:t>
                      </a:r>
                      <a:endParaRPr lang="en-CA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extLst>
                  <a:ext uri="{0D108BD9-81ED-4DB2-BD59-A6C34878D82A}">
                    <a16:rowId xmlns:a16="http://schemas.microsoft.com/office/drawing/2014/main" val="70807804"/>
                  </a:ext>
                </a:extLst>
              </a:tr>
              <a:tr h="422484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Week 5</a:t>
                      </a:r>
                      <a:endParaRPr lang="en-CA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</a:pPr>
                      <a:r>
                        <a:rPr lang="en-US" dirty="0"/>
                        <a:t>Implementing the MVVM Design Pattern</a:t>
                      </a:r>
                    </a:p>
                    <a:p>
                      <a:pPr>
                        <a:lnSpc>
                          <a:spcPct val="107000"/>
                        </a:lnSpc>
                      </a:pPr>
                      <a:r>
                        <a:rPr lang="en-US" dirty="0"/>
                        <a:t> • This week introduces the Model-View-View Model (MVVM) design pattern, a</a:t>
                      </a:r>
                    </a:p>
                    <a:p>
                      <a:pPr>
                        <a:lnSpc>
                          <a:spcPct val="107000"/>
                        </a:lnSpc>
                      </a:pPr>
                      <a:r>
                        <a:rPr lang="en-US" sz="1800" dirty="0"/>
                        <a:t>• The MVVM architecture and its benefits regarding separation of concerns and maintainability. </a:t>
                      </a:r>
                      <a:endParaRPr lang="en-CA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Lecture and Discussions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Project 1 issued with an explanation.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CA" sz="180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/>
                        <a:t>Objective 3: Implement the Model-View-View Model (MVVM) design pattern for data-connected applications. crucial concept for building data-connected applications.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/>
                        <a:t>3.1: Describe occasionally connected programming and database access.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dirty="0"/>
                        <a:t>3.2: Introduce MVVM application frameworks for attribute-based page and view model discovery.</a:t>
                      </a:r>
                      <a:endParaRPr lang="en-CA" sz="16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9515369"/>
                  </a:ext>
                </a:extLst>
              </a:tr>
            </a:tbl>
          </a:graphicData>
        </a:graphic>
      </p:graphicFrame>
      <p:sp useBgFill="1">
        <p:nvSpPr>
          <p:cNvPr id="16" name="Rectangle: Top Corners Rounded 15">
            <a:extLst>
              <a:ext uri="{FF2B5EF4-FFF2-40B4-BE49-F238E27FC236}">
                <a16:creationId xmlns:a16="http://schemas.microsoft.com/office/drawing/2014/main" id="{615E790F-8A3F-41F5-A373-3C261A2FA4D2}"/>
              </a:ext>
            </a:extLst>
          </p:cNvPr>
          <p:cNvSpPr/>
          <p:nvPr/>
        </p:nvSpPr>
        <p:spPr>
          <a:xfrm>
            <a:off x="972000" y="1800000"/>
            <a:ext cx="1314000" cy="4601565"/>
          </a:xfrm>
          <a:prstGeom prst="round2SameRect">
            <a:avLst/>
          </a:prstGeom>
          <a:ln w="0" cap="sq">
            <a:solidFill>
              <a:schemeClr val="accent4">
                <a:alpha val="97000"/>
              </a:schemeClr>
            </a:solidFill>
            <a:round/>
          </a:ln>
          <a:effectLst>
            <a:softEdge rad="0"/>
          </a:effectLst>
          <a:scene3d>
            <a:camera prst="orthographicFront"/>
            <a:lightRig rig="threePt" dir="t"/>
          </a:scene3d>
          <a:sp3d prstMaterial="matte">
            <a:bevelT w="615950" h="4699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" wrap="square" lIns="72000" tIns="144000" bIns="756000" rtlCol="0" anchor="ctr">
            <a:normAutofit/>
          </a:bodyPr>
          <a:lstStyle/>
          <a:p>
            <a:pPr algn="ctr"/>
            <a:r>
              <a:rPr lang="en-CA" sz="3600" b="1" i="1">
                <a:solidFill>
                  <a:schemeClr val="bg1"/>
                </a:solidFill>
              </a:rPr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3646492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D154BD0B-33B7-F57A-9F93-67156BB40C3A}"/>
              </a:ext>
            </a:extLst>
          </p:cNvPr>
          <p:cNvSpPr/>
          <p:nvPr/>
        </p:nvSpPr>
        <p:spPr>
          <a:xfrm>
            <a:off x="803738" y="1536970"/>
            <a:ext cx="10918091" cy="5048656"/>
          </a:xfrm>
          <a:prstGeom prst="round2Same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E1F1CBD-FA68-4E89-AB9D-2C48782B52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0380710"/>
              </p:ext>
            </p:extLst>
          </p:nvPr>
        </p:nvGraphicFramePr>
        <p:xfrm>
          <a:off x="1172310" y="1703754"/>
          <a:ext cx="9175261" cy="4735957"/>
        </p:xfrm>
        <a:graphic>
          <a:graphicData uri="http://schemas.openxmlformats.org/drawingml/2006/table">
            <a:tbl>
              <a:tblPr firstRow="1" firstCol="1" bandRow="1">
                <a:tableStyleId>{616DA210-FB5B-4158-B5E0-FEB733F419BA}</a:tableStyleId>
              </a:tblPr>
              <a:tblGrid>
                <a:gridCol w="679936">
                  <a:extLst>
                    <a:ext uri="{9D8B030D-6E8A-4147-A177-3AD203B41FA5}">
                      <a16:colId xmlns:a16="http://schemas.microsoft.com/office/drawing/2014/main" val="3288502245"/>
                    </a:ext>
                  </a:extLst>
                </a:gridCol>
                <a:gridCol w="3305908">
                  <a:extLst>
                    <a:ext uri="{9D8B030D-6E8A-4147-A177-3AD203B41FA5}">
                      <a16:colId xmlns:a16="http://schemas.microsoft.com/office/drawing/2014/main" val="2436254938"/>
                    </a:ext>
                  </a:extLst>
                </a:gridCol>
                <a:gridCol w="2379874">
                  <a:extLst>
                    <a:ext uri="{9D8B030D-6E8A-4147-A177-3AD203B41FA5}">
                      <a16:colId xmlns:a16="http://schemas.microsoft.com/office/drawing/2014/main" val="3946626482"/>
                    </a:ext>
                  </a:extLst>
                </a:gridCol>
                <a:gridCol w="2809543">
                  <a:extLst>
                    <a:ext uri="{9D8B030D-6E8A-4147-A177-3AD203B41FA5}">
                      <a16:colId xmlns:a16="http://schemas.microsoft.com/office/drawing/2014/main" val="3915260552"/>
                    </a:ext>
                  </a:extLst>
                </a:gridCol>
              </a:tblGrid>
              <a:tr h="57405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solidFill>
                            <a:schemeClr val="tx1"/>
                          </a:solidFill>
                          <a:effectLst/>
                        </a:rPr>
                        <a:t>Week</a:t>
                      </a:r>
                      <a:endParaRPr lang="en-CA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>
                          <a:solidFill>
                            <a:schemeClr val="tx1"/>
                          </a:solidFill>
                          <a:effectLst/>
                        </a:rPr>
                        <a:t>Topic</a:t>
                      </a:r>
                      <a:endParaRPr lang="en-CA" sz="1600" kern="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 dirty="0">
                          <a:solidFill>
                            <a:schemeClr val="tx1"/>
                          </a:solidFill>
                          <a:effectLst/>
                        </a:rPr>
                        <a:t>Assessments and Activities</a:t>
                      </a:r>
                      <a:endParaRPr lang="en-CA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kern="100" dirty="0">
                          <a:solidFill>
                            <a:schemeClr val="tx1"/>
                          </a:solidFill>
                          <a:effectLst/>
                        </a:rPr>
                        <a:t>Learning Objectives</a:t>
                      </a:r>
                      <a:endParaRPr lang="en-CA" sz="16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5888" marR="65888" marT="0" marB="0" anchor="ctr"/>
                </a:tc>
                <a:extLst>
                  <a:ext uri="{0D108BD9-81ED-4DB2-BD59-A6C34878D82A}">
                    <a16:rowId xmlns:a16="http://schemas.microsoft.com/office/drawing/2014/main" val="70807804"/>
                  </a:ext>
                </a:extLst>
              </a:tr>
              <a:tr h="41619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800" b="1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Week 4</a:t>
                      </a:r>
                      <a:endParaRPr lang="en-CA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dirty="0"/>
                        <a:t>XAML and UI Design Continued • Building on the XAML introduction, this week delves deeper into XAML concepts.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dirty="0"/>
                        <a:t>• Attribute Element syntax and Property Element syntax for more advanced UI design. </a:t>
                      </a:r>
                      <a:endParaRPr lang="en-CA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dirty="0"/>
                        <a:t>Lecture and Discussions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en-US" dirty="0"/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dirty="0"/>
                        <a:t> 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Test 2: 10 %. </a:t>
                      </a:r>
                      <a:endParaRPr lang="en-CA" sz="1800" kern="1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dirty="0"/>
                        <a:t>Objective 2: Design and create UI using Extensible Application Markup Language (XAML).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dirty="0"/>
                        <a:t> 2.3: Explore the Visual Tree for controlling XAML objects.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dirty="0"/>
                        <a:t>2.4: Demonstrate data binding using the {Binding} markup extension.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CA" dirty="0"/>
                        <a:t>2.5: Explain the creation of XAML App Resources.</a:t>
                      </a:r>
                      <a:endParaRPr lang="en-CA" sz="18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9515369"/>
                  </a:ext>
                </a:extLst>
              </a:tr>
            </a:tbl>
          </a:graphicData>
        </a:graphic>
      </p:graphicFrame>
      <p:sp useBgFill="1">
        <p:nvSpPr>
          <p:cNvPr id="16" name="Rectangle: Top Corners Rounded 15">
            <a:extLst>
              <a:ext uri="{FF2B5EF4-FFF2-40B4-BE49-F238E27FC236}">
                <a16:creationId xmlns:a16="http://schemas.microsoft.com/office/drawing/2014/main" id="{615E790F-8A3F-41F5-A373-3C261A2FA4D2}"/>
              </a:ext>
            </a:extLst>
          </p:cNvPr>
          <p:cNvSpPr/>
          <p:nvPr/>
        </p:nvSpPr>
        <p:spPr>
          <a:xfrm>
            <a:off x="10403999" y="1838528"/>
            <a:ext cx="1171915" cy="4601565"/>
          </a:xfrm>
          <a:prstGeom prst="round2SameRect">
            <a:avLst/>
          </a:prstGeom>
          <a:ln w="0" cap="sq">
            <a:solidFill>
              <a:schemeClr val="accent4">
                <a:alpha val="97000"/>
              </a:schemeClr>
            </a:solidFill>
            <a:round/>
          </a:ln>
          <a:effectLst>
            <a:softEdge rad="0"/>
          </a:effectLst>
          <a:scene3d>
            <a:camera prst="orthographicFront"/>
            <a:lightRig rig="threePt" dir="t"/>
          </a:scene3d>
          <a:sp3d prstMaterial="matte">
            <a:bevelT w="615950" h="4699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wordArtVertRtl" wrap="square" tIns="144000" bIns="75600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8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762704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Top Corners Rounded 1">
            <a:extLst>
              <a:ext uri="{FF2B5EF4-FFF2-40B4-BE49-F238E27FC236}">
                <a16:creationId xmlns:a16="http://schemas.microsoft.com/office/drawing/2014/main" id="{D154BD0B-33B7-F57A-9F93-67156BB40C3A}"/>
              </a:ext>
            </a:extLst>
          </p:cNvPr>
          <p:cNvSpPr/>
          <p:nvPr/>
        </p:nvSpPr>
        <p:spPr>
          <a:xfrm>
            <a:off x="358335" y="1912494"/>
            <a:ext cx="10796188" cy="4441413"/>
          </a:xfrm>
          <a:prstGeom prst="round2SameRect">
            <a:avLst/>
          </a:prstGeom>
          <a:solidFill>
            <a:schemeClr val="bg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: Top Corners Rounded 13">
            <a:extLst>
              <a:ext uri="{FF2B5EF4-FFF2-40B4-BE49-F238E27FC236}">
                <a16:creationId xmlns:a16="http://schemas.microsoft.com/office/drawing/2014/main" id="{CFAFCB45-57B5-44A8-8612-D46C2D6D23F4}"/>
              </a:ext>
            </a:extLst>
          </p:cNvPr>
          <p:cNvSpPr/>
          <p:nvPr/>
        </p:nvSpPr>
        <p:spPr>
          <a:xfrm>
            <a:off x="573932" y="2315980"/>
            <a:ext cx="10301591" cy="3785017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4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</a:t>
            </a:r>
            <a:r>
              <a:rPr lang="en-CA" sz="4000" dirty="0"/>
              <a:t>Objective 2: Design and create UI using Extensible Application Markup Language (XAML).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sng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Graphic 17" descr="Checkmark with solid fill">
            <a:extLst>
              <a:ext uri="{FF2B5EF4-FFF2-40B4-BE49-F238E27FC236}">
                <a16:creationId xmlns:a16="http://schemas.microsoft.com/office/drawing/2014/main" id="{D665A50D-872D-4A7D-9598-7C3CEB57A3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93082" y="2838450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901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72222-08BF-4B6D-92E2-0A8BDC8C61D2}"/>
              </a:ext>
            </a:extLst>
          </p:cNvPr>
          <p:cNvSpPr/>
          <p:nvPr/>
        </p:nvSpPr>
        <p:spPr>
          <a:xfrm rot="10800000">
            <a:off x="0" y="0"/>
            <a:ext cx="12208746" cy="1406449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4279" h="4253023">
                <a:moveTo>
                  <a:pt x="12174279" y="2328530"/>
                </a:moveTo>
                <a:lnTo>
                  <a:pt x="12174279" y="4253023"/>
                </a:lnTo>
                <a:lnTo>
                  <a:pt x="0" y="4253023"/>
                </a:lnTo>
                <a:lnTo>
                  <a:pt x="0" y="0"/>
                </a:lnTo>
                <a:cubicBezTo>
                  <a:pt x="6671930" y="3407735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8D51DA2-F2C4-461C-D242-49E4D32E7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9872" y="199926"/>
            <a:ext cx="862647" cy="845842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821DD389-2766-BDA6-80A8-D498AB446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94" y="487718"/>
            <a:ext cx="10276306" cy="6220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Defining Layouts and Navigation using XAML in Mobile development: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Steps: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 Visual Studio 2022.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 new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Xamarin.Forms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project (e.g.,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Xamarin.Forms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App).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the Solution Explorer, navigate to the </a:t>
            </a:r>
            <a:r>
              <a:rPr lang="en-CA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App.xaml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Modify the </a:t>
            </a:r>
            <a:r>
              <a:rPr lang="en-CA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App.xaml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 to define the application-wide resources, styles, and themes.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XAML pages for each screen of your application (e.g.,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MainPage.xaml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SecondPage.xaml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Define the layouts for each page using XAML elements such as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StackLayout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Grid, etc.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 navigation between pages using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Xamarin.Forms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navigation methods (e.g.,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Navigation.PushAsync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Navigation.PopAsync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).</a:t>
            </a: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4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https://learn.microsoft.com/en-us/xamarin/get-started/first-app/?pivots=windows-vs2022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endParaRPr lang="en-CA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  <a:tabLst>
                <a:tab pos="457200" algn="l"/>
              </a:tabLst>
            </a:pPr>
            <a:endParaRPr lang="en-CA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8418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72222-08BF-4B6D-92E2-0A8BDC8C61D2}"/>
              </a:ext>
            </a:extLst>
          </p:cNvPr>
          <p:cNvSpPr/>
          <p:nvPr/>
        </p:nvSpPr>
        <p:spPr>
          <a:xfrm rot="10800000">
            <a:off x="0" y="0"/>
            <a:ext cx="12208746" cy="1406449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4279" h="4253023">
                <a:moveTo>
                  <a:pt x="12174279" y="2328530"/>
                </a:moveTo>
                <a:lnTo>
                  <a:pt x="12174279" y="4253023"/>
                </a:lnTo>
                <a:lnTo>
                  <a:pt x="0" y="4253023"/>
                </a:lnTo>
                <a:lnTo>
                  <a:pt x="0" y="0"/>
                </a:lnTo>
                <a:cubicBezTo>
                  <a:pt x="6671930" y="3407735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8D51DA2-F2C4-461C-D242-49E4D32E7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9872" y="199926"/>
            <a:ext cx="862647" cy="845842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821DD389-2766-BDA6-80A8-D498AB446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94" y="1234332"/>
            <a:ext cx="10276306" cy="4727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Compare and contrast Attribute Element syntax and Property Element syntax: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Attribute Element Syntax: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Uses attributes to define properties directly within the opening tag of the XAML element.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Example: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xmlCopy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code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&lt;Label Text="Hello, World!"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FontSize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="20" /&gt;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Property Element Syntax: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Uses nested elements to define properties.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Example: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xmlCopy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code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&lt;Label&gt; &lt;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Label.Text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&gt;Hello, World!&lt;/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Label.Text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 &lt;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Label.FontSize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&gt;20&lt;/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Label.FontSize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&gt; &lt;/Label&gt; </a:t>
            </a:r>
            <a:endParaRPr lang="en-CA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0F0D89-2346-4BF3-AA7C-C9FD631F9097}"/>
              </a:ext>
            </a:extLst>
          </p:cNvPr>
          <p:cNvSpPr txBox="1"/>
          <p:nvPr/>
        </p:nvSpPr>
        <p:spPr>
          <a:xfrm>
            <a:off x="-9524" y="15260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solidFill>
                  <a:schemeClr val="bg1"/>
                </a:solidFill>
              </a:rPr>
              <a:t>https://devopedia.org/xamarin-forms</a:t>
            </a:r>
          </a:p>
        </p:txBody>
      </p:sp>
    </p:spTree>
    <p:extLst>
      <p:ext uri="{BB962C8B-B14F-4D97-AF65-F5344CB8AC3E}">
        <p14:creationId xmlns:p14="http://schemas.microsoft.com/office/powerpoint/2010/main" val="3717485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72222-08BF-4B6D-92E2-0A8BDC8C61D2}"/>
              </a:ext>
            </a:extLst>
          </p:cNvPr>
          <p:cNvSpPr/>
          <p:nvPr/>
        </p:nvSpPr>
        <p:spPr>
          <a:xfrm rot="10800000">
            <a:off x="0" y="0"/>
            <a:ext cx="12208746" cy="1406449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4279" h="4253023">
                <a:moveTo>
                  <a:pt x="12174279" y="2328530"/>
                </a:moveTo>
                <a:lnTo>
                  <a:pt x="12174279" y="4253023"/>
                </a:lnTo>
                <a:lnTo>
                  <a:pt x="0" y="4253023"/>
                </a:lnTo>
                <a:lnTo>
                  <a:pt x="0" y="0"/>
                </a:lnTo>
                <a:cubicBezTo>
                  <a:pt x="6671930" y="3407735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8D51DA2-F2C4-461C-D242-49E4D32E7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9872" y="199926"/>
            <a:ext cx="862647" cy="845842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821DD389-2766-BDA6-80A8-D498AB446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94" y="2134835"/>
            <a:ext cx="10276306" cy="2926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3. Utilize the Visual Tree to control how XAML objects are positioned and how they respond to user-initiated events: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Steps: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layout containers like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StackLayout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Grid, etc., to organize XAML elements.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Utilize attached properties and event handlers to control positioning and responsiveness to user-initiated events.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XAML debugging tools in Visual Studio to inspect the visual tree and identify layout issues.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535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72222-08BF-4B6D-92E2-0A8BDC8C61D2}"/>
              </a:ext>
            </a:extLst>
          </p:cNvPr>
          <p:cNvSpPr/>
          <p:nvPr/>
        </p:nvSpPr>
        <p:spPr>
          <a:xfrm rot="10800000">
            <a:off x="0" y="0"/>
            <a:ext cx="12208746" cy="1406449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4279" h="4253023">
                <a:moveTo>
                  <a:pt x="12174279" y="2328530"/>
                </a:moveTo>
                <a:lnTo>
                  <a:pt x="12174279" y="4253023"/>
                </a:lnTo>
                <a:lnTo>
                  <a:pt x="0" y="4253023"/>
                </a:lnTo>
                <a:lnTo>
                  <a:pt x="0" y="0"/>
                </a:lnTo>
                <a:cubicBezTo>
                  <a:pt x="6671930" y="3407735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8D51DA2-F2C4-461C-D242-49E4D32E7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9872" y="199926"/>
            <a:ext cx="862647" cy="845842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821DD389-2766-BDA6-80A8-D498AB446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94" y="1935357"/>
            <a:ext cx="10276306" cy="3325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Demonstrate data binding to XAML elements using the {Binding} markup extension to establish a data binding reference in XAML: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Steps: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Define a data model class (e.g.,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ViewModel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with properties that you want to bind to.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 the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DataContext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of your XAML page to an instance of the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ViewModel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the {Binding} markup extension to bind properties of XAML elements to properties of the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ViewModel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Ensure that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PropertyChanged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events are raised in the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ViewModel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when property values change.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2416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C972222-08BF-4B6D-92E2-0A8BDC8C61D2}"/>
              </a:ext>
            </a:extLst>
          </p:cNvPr>
          <p:cNvSpPr/>
          <p:nvPr/>
        </p:nvSpPr>
        <p:spPr>
          <a:xfrm rot="10800000">
            <a:off x="0" y="0"/>
            <a:ext cx="12208746" cy="1406449"/>
          </a:xfrm>
          <a:custGeom>
            <a:avLst/>
            <a:gdLst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324753 w 12174279"/>
              <a:gd name="connsiteY4" fmla="*/ 2923954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973339 w 12174279"/>
              <a:gd name="connsiteY5" fmla="*/ 2934586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5454502 w 12174279"/>
              <a:gd name="connsiteY4" fmla="*/ 2381693 h 4253023"/>
              <a:gd name="connsiteX5" fmla="*/ 9452344 w 12174279"/>
              <a:gd name="connsiteY5" fmla="*/ 3094074 h 4253023"/>
              <a:gd name="connsiteX6" fmla="*/ 10462437 w 12174279"/>
              <a:gd name="connsiteY6" fmla="*/ 2945219 h 4253023"/>
              <a:gd name="connsiteX7" fmla="*/ 10515600 w 12174279"/>
              <a:gd name="connsiteY7" fmla="*/ 2913321 h 4253023"/>
              <a:gd name="connsiteX8" fmla="*/ 10675088 w 12174279"/>
              <a:gd name="connsiteY8" fmla="*/ 2870791 h 4253023"/>
              <a:gd name="connsiteX9" fmla="*/ 10983432 w 12174279"/>
              <a:gd name="connsiteY9" fmla="*/ 2817628 h 4253023"/>
              <a:gd name="connsiteX10" fmla="*/ 11132288 w 12174279"/>
              <a:gd name="connsiteY10" fmla="*/ 2764465 h 4253023"/>
              <a:gd name="connsiteX11" fmla="*/ 11291776 w 12174279"/>
              <a:gd name="connsiteY11" fmla="*/ 2721935 h 4253023"/>
              <a:gd name="connsiteX12" fmla="*/ 11621386 w 12174279"/>
              <a:gd name="connsiteY12" fmla="*/ 2594344 h 4253023"/>
              <a:gd name="connsiteX13" fmla="*/ 11940362 w 12174279"/>
              <a:gd name="connsiteY13" fmla="*/ 2477386 h 4253023"/>
              <a:gd name="connsiteX14" fmla="*/ 12004158 w 12174279"/>
              <a:gd name="connsiteY14" fmla="*/ 2434856 h 4253023"/>
              <a:gd name="connsiteX15" fmla="*/ 12057320 w 12174279"/>
              <a:gd name="connsiteY15" fmla="*/ 2413591 h 4253023"/>
              <a:gd name="connsiteX16" fmla="*/ 12089218 w 12174279"/>
              <a:gd name="connsiteY16" fmla="*/ 2392326 h 4253023"/>
              <a:gd name="connsiteX17" fmla="*/ 12174279 w 12174279"/>
              <a:gd name="connsiteY17" fmla="*/ 2328530 h 4253023"/>
              <a:gd name="connsiteX0" fmla="*/ 12174279 w 12174279"/>
              <a:gd name="connsiteY0" fmla="*/ 2353695 h 4278188"/>
              <a:gd name="connsiteX1" fmla="*/ 12174279 w 12174279"/>
              <a:gd name="connsiteY1" fmla="*/ 4278188 h 4278188"/>
              <a:gd name="connsiteX2" fmla="*/ 0 w 12174279"/>
              <a:gd name="connsiteY2" fmla="*/ 4278188 h 4278188"/>
              <a:gd name="connsiteX3" fmla="*/ 0 w 12174279"/>
              <a:gd name="connsiteY3" fmla="*/ 25165 h 4278188"/>
              <a:gd name="connsiteX4" fmla="*/ 5454502 w 12174279"/>
              <a:gd name="connsiteY4" fmla="*/ 2406858 h 4278188"/>
              <a:gd name="connsiteX5" fmla="*/ 9452344 w 12174279"/>
              <a:gd name="connsiteY5" fmla="*/ 3119239 h 4278188"/>
              <a:gd name="connsiteX6" fmla="*/ 10462437 w 12174279"/>
              <a:gd name="connsiteY6" fmla="*/ 2970384 h 4278188"/>
              <a:gd name="connsiteX7" fmla="*/ 10515600 w 12174279"/>
              <a:gd name="connsiteY7" fmla="*/ 2938486 h 4278188"/>
              <a:gd name="connsiteX8" fmla="*/ 10675088 w 12174279"/>
              <a:gd name="connsiteY8" fmla="*/ 2895956 h 4278188"/>
              <a:gd name="connsiteX9" fmla="*/ 10983432 w 12174279"/>
              <a:gd name="connsiteY9" fmla="*/ 2842793 h 4278188"/>
              <a:gd name="connsiteX10" fmla="*/ 11132288 w 12174279"/>
              <a:gd name="connsiteY10" fmla="*/ 2789630 h 4278188"/>
              <a:gd name="connsiteX11" fmla="*/ 11291776 w 12174279"/>
              <a:gd name="connsiteY11" fmla="*/ 2747100 h 4278188"/>
              <a:gd name="connsiteX12" fmla="*/ 11621386 w 12174279"/>
              <a:gd name="connsiteY12" fmla="*/ 2619509 h 4278188"/>
              <a:gd name="connsiteX13" fmla="*/ 11940362 w 12174279"/>
              <a:gd name="connsiteY13" fmla="*/ 2502551 h 4278188"/>
              <a:gd name="connsiteX14" fmla="*/ 12004158 w 12174279"/>
              <a:gd name="connsiteY14" fmla="*/ 2460021 h 4278188"/>
              <a:gd name="connsiteX15" fmla="*/ 12057320 w 12174279"/>
              <a:gd name="connsiteY15" fmla="*/ 2438756 h 4278188"/>
              <a:gd name="connsiteX16" fmla="*/ 12089218 w 12174279"/>
              <a:gd name="connsiteY16" fmla="*/ 2417491 h 4278188"/>
              <a:gd name="connsiteX17" fmla="*/ 12174279 w 12174279"/>
              <a:gd name="connsiteY17" fmla="*/ 2353695 h 4278188"/>
              <a:gd name="connsiteX0" fmla="*/ 12174279 w 12174279"/>
              <a:gd name="connsiteY0" fmla="*/ 2338077 h 4262570"/>
              <a:gd name="connsiteX1" fmla="*/ 12174279 w 12174279"/>
              <a:gd name="connsiteY1" fmla="*/ 4262570 h 4262570"/>
              <a:gd name="connsiteX2" fmla="*/ 0 w 12174279"/>
              <a:gd name="connsiteY2" fmla="*/ 4262570 h 4262570"/>
              <a:gd name="connsiteX3" fmla="*/ 0 w 12174279"/>
              <a:gd name="connsiteY3" fmla="*/ 9547 h 4262570"/>
              <a:gd name="connsiteX4" fmla="*/ 9452344 w 12174279"/>
              <a:gd name="connsiteY4" fmla="*/ 3103621 h 4262570"/>
              <a:gd name="connsiteX5" fmla="*/ 10462437 w 12174279"/>
              <a:gd name="connsiteY5" fmla="*/ 2954766 h 4262570"/>
              <a:gd name="connsiteX6" fmla="*/ 10515600 w 12174279"/>
              <a:gd name="connsiteY6" fmla="*/ 2922868 h 4262570"/>
              <a:gd name="connsiteX7" fmla="*/ 10675088 w 12174279"/>
              <a:gd name="connsiteY7" fmla="*/ 2880338 h 4262570"/>
              <a:gd name="connsiteX8" fmla="*/ 10983432 w 12174279"/>
              <a:gd name="connsiteY8" fmla="*/ 2827175 h 4262570"/>
              <a:gd name="connsiteX9" fmla="*/ 11132288 w 12174279"/>
              <a:gd name="connsiteY9" fmla="*/ 2774012 h 4262570"/>
              <a:gd name="connsiteX10" fmla="*/ 11291776 w 12174279"/>
              <a:gd name="connsiteY10" fmla="*/ 2731482 h 4262570"/>
              <a:gd name="connsiteX11" fmla="*/ 11621386 w 12174279"/>
              <a:gd name="connsiteY11" fmla="*/ 2603891 h 4262570"/>
              <a:gd name="connsiteX12" fmla="*/ 11940362 w 12174279"/>
              <a:gd name="connsiteY12" fmla="*/ 2486933 h 4262570"/>
              <a:gd name="connsiteX13" fmla="*/ 12004158 w 12174279"/>
              <a:gd name="connsiteY13" fmla="*/ 2444403 h 4262570"/>
              <a:gd name="connsiteX14" fmla="*/ 12057320 w 12174279"/>
              <a:gd name="connsiteY14" fmla="*/ 2423138 h 4262570"/>
              <a:gd name="connsiteX15" fmla="*/ 12089218 w 12174279"/>
              <a:gd name="connsiteY15" fmla="*/ 2401873 h 4262570"/>
              <a:gd name="connsiteX16" fmla="*/ 12174279 w 12174279"/>
              <a:gd name="connsiteY16" fmla="*/ 2338077 h 4262570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515600 w 12174279"/>
              <a:gd name="connsiteY6" fmla="*/ 2927324 h 4267026"/>
              <a:gd name="connsiteX7" fmla="*/ 10675088 w 12174279"/>
              <a:gd name="connsiteY7" fmla="*/ 2884794 h 4267026"/>
              <a:gd name="connsiteX8" fmla="*/ 10983432 w 12174279"/>
              <a:gd name="connsiteY8" fmla="*/ 2831631 h 4267026"/>
              <a:gd name="connsiteX9" fmla="*/ 11132288 w 12174279"/>
              <a:gd name="connsiteY9" fmla="*/ 2778468 h 4267026"/>
              <a:gd name="connsiteX10" fmla="*/ 11291776 w 12174279"/>
              <a:gd name="connsiteY10" fmla="*/ 2735938 h 4267026"/>
              <a:gd name="connsiteX11" fmla="*/ 11621386 w 12174279"/>
              <a:gd name="connsiteY11" fmla="*/ 2608347 h 4267026"/>
              <a:gd name="connsiteX12" fmla="*/ 11940362 w 12174279"/>
              <a:gd name="connsiteY12" fmla="*/ 2491389 h 4267026"/>
              <a:gd name="connsiteX13" fmla="*/ 12004158 w 12174279"/>
              <a:gd name="connsiteY13" fmla="*/ 2448859 h 4267026"/>
              <a:gd name="connsiteX14" fmla="*/ 12057320 w 12174279"/>
              <a:gd name="connsiteY14" fmla="*/ 2427594 h 4267026"/>
              <a:gd name="connsiteX15" fmla="*/ 12089218 w 12174279"/>
              <a:gd name="connsiteY15" fmla="*/ 2406329 h 4267026"/>
              <a:gd name="connsiteX16" fmla="*/ 12174279 w 12174279"/>
              <a:gd name="connsiteY16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675088 w 12174279"/>
              <a:gd name="connsiteY6" fmla="*/ 2884794 h 4267026"/>
              <a:gd name="connsiteX7" fmla="*/ 10983432 w 12174279"/>
              <a:gd name="connsiteY7" fmla="*/ 2831631 h 4267026"/>
              <a:gd name="connsiteX8" fmla="*/ 11132288 w 12174279"/>
              <a:gd name="connsiteY8" fmla="*/ 2778468 h 4267026"/>
              <a:gd name="connsiteX9" fmla="*/ 11291776 w 12174279"/>
              <a:gd name="connsiteY9" fmla="*/ 2735938 h 4267026"/>
              <a:gd name="connsiteX10" fmla="*/ 11621386 w 12174279"/>
              <a:gd name="connsiteY10" fmla="*/ 2608347 h 4267026"/>
              <a:gd name="connsiteX11" fmla="*/ 11940362 w 12174279"/>
              <a:gd name="connsiteY11" fmla="*/ 2491389 h 4267026"/>
              <a:gd name="connsiteX12" fmla="*/ 12004158 w 12174279"/>
              <a:gd name="connsiteY12" fmla="*/ 2448859 h 4267026"/>
              <a:gd name="connsiteX13" fmla="*/ 12057320 w 12174279"/>
              <a:gd name="connsiteY13" fmla="*/ 2427594 h 4267026"/>
              <a:gd name="connsiteX14" fmla="*/ 12089218 w 12174279"/>
              <a:gd name="connsiteY14" fmla="*/ 2406329 h 4267026"/>
              <a:gd name="connsiteX15" fmla="*/ 12174279 w 12174279"/>
              <a:gd name="connsiteY15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0983432 w 12174279"/>
              <a:gd name="connsiteY6" fmla="*/ 2831631 h 4267026"/>
              <a:gd name="connsiteX7" fmla="*/ 11132288 w 12174279"/>
              <a:gd name="connsiteY7" fmla="*/ 2778468 h 4267026"/>
              <a:gd name="connsiteX8" fmla="*/ 11291776 w 12174279"/>
              <a:gd name="connsiteY8" fmla="*/ 2735938 h 4267026"/>
              <a:gd name="connsiteX9" fmla="*/ 11621386 w 12174279"/>
              <a:gd name="connsiteY9" fmla="*/ 2608347 h 4267026"/>
              <a:gd name="connsiteX10" fmla="*/ 11940362 w 12174279"/>
              <a:gd name="connsiteY10" fmla="*/ 2491389 h 4267026"/>
              <a:gd name="connsiteX11" fmla="*/ 12004158 w 12174279"/>
              <a:gd name="connsiteY11" fmla="*/ 2448859 h 4267026"/>
              <a:gd name="connsiteX12" fmla="*/ 12057320 w 12174279"/>
              <a:gd name="connsiteY12" fmla="*/ 2427594 h 4267026"/>
              <a:gd name="connsiteX13" fmla="*/ 12089218 w 12174279"/>
              <a:gd name="connsiteY13" fmla="*/ 2406329 h 4267026"/>
              <a:gd name="connsiteX14" fmla="*/ 12174279 w 12174279"/>
              <a:gd name="connsiteY14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132288 w 12174279"/>
              <a:gd name="connsiteY6" fmla="*/ 2778468 h 4267026"/>
              <a:gd name="connsiteX7" fmla="*/ 11291776 w 12174279"/>
              <a:gd name="connsiteY7" fmla="*/ 2735938 h 4267026"/>
              <a:gd name="connsiteX8" fmla="*/ 11621386 w 12174279"/>
              <a:gd name="connsiteY8" fmla="*/ 2608347 h 4267026"/>
              <a:gd name="connsiteX9" fmla="*/ 11940362 w 12174279"/>
              <a:gd name="connsiteY9" fmla="*/ 2491389 h 4267026"/>
              <a:gd name="connsiteX10" fmla="*/ 12004158 w 12174279"/>
              <a:gd name="connsiteY10" fmla="*/ 2448859 h 4267026"/>
              <a:gd name="connsiteX11" fmla="*/ 12057320 w 12174279"/>
              <a:gd name="connsiteY11" fmla="*/ 2427594 h 4267026"/>
              <a:gd name="connsiteX12" fmla="*/ 12089218 w 12174279"/>
              <a:gd name="connsiteY12" fmla="*/ 2406329 h 4267026"/>
              <a:gd name="connsiteX13" fmla="*/ 12174279 w 12174279"/>
              <a:gd name="connsiteY13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291776 w 12174279"/>
              <a:gd name="connsiteY6" fmla="*/ 2735938 h 4267026"/>
              <a:gd name="connsiteX7" fmla="*/ 11621386 w 12174279"/>
              <a:gd name="connsiteY7" fmla="*/ 2608347 h 4267026"/>
              <a:gd name="connsiteX8" fmla="*/ 11940362 w 12174279"/>
              <a:gd name="connsiteY8" fmla="*/ 2491389 h 4267026"/>
              <a:gd name="connsiteX9" fmla="*/ 12004158 w 12174279"/>
              <a:gd name="connsiteY9" fmla="*/ 2448859 h 4267026"/>
              <a:gd name="connsiteX10" fmla="*/ 12057320 w 12174279"/>
              <a:gd name="connsiteY10" fmla="*/ 2427594 h 4267026"/>
              <a:gd name="connsiteX11" fmla="*/ 12089218 w 12174279"/>
              <a:gd name="connsiteY11" fmla="*/ 2406329 h 4267026"/>
              <a:gd name="connsiteX12" fmla="*/ 12174279 w 12174279"/>
              <a:gd name="connsiteY12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621386 w 12174279"/>
              <a:gd name="connsiteY6" fmla="*/ 2608347 h 4267026"/>
              <a:gd name="connsiteX7" fmla="*/ 11940362 w 12174279"/>
              <a:gd name="connsiteY7" fmla="*/ 2491389 h 4267026"/>
              <a:gd name="connsiteX8" fmla="*/ 12004158 w 12174279"/>
              <a:gd name="connsiteY8" fmla="*/ 2448859 h 4267026"/>
              <a:gd name="connsiteX9" fmla="*/ 12057320 w 12174279"/>
              <a:gd name="connsiteY9" fmla="*/ 2427594 h 4267026"/>
              <a:gd name="connsiteX10" fmla="*/ 12089218 w 12174279"/>
              <a:gd name="connsiteY10" fmla="*/ 2406329 h 4267026"/>
              <a:gd name="connsiteX11" fmla="*/ 12174279 w 12174279"/>
              <a:gd name="connsiteY11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1940362 w 12174279"/>
              <a:gd name="connsiteY6" fmla="*/ 2491389 h 4267026"/>
              <a:gd name="connsiteX7" fmla="*/ 12004158 w 12174279"/>
              <a:gd name="connsiteY7" fmla="*/ 2448859 h 4267026"/>
              <a:gd name="connsiteX8" fmla="*/ 12057320 w 12174279"/>
              <a:gd name="connsiteY8" fmla="*/ 2427594 h 4267026"/>
              <a:gd name="connsiteX9" fmla="*/ 12089218 w 12174279"/>
              <a:gd name="connsiteY9" fmla="*/ 2406329 h 4267026"/>
              <a:gd name="connsiteX10" fmla="*/ 12174279 w 12174279"/>
              <a:gd name="connsiteY10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57320 w 12174279"/>
              <a:gd name="connsiteY7" fmla="*/ 2427594 h 4267026"/>
              <a:gd name="connsiteX8" fmla="*/ 12089218 w 12174279"/>
              <a:gd name="connsiteY8" fmla="*/ 2406329 h 4267026"/>
              <a:gd name="connsiteX9" fmla="*/ 12174279 w 12174279"/>
              <a:gd name="connsiteY9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04158 w 12174279"/>
              <a:gd name="connsiteY6" fmla="*/ 2448859 h 4267026"/>
              <a:gd name="connsiteX7" fmla="*/ 12089218 w 12174279"/>
              <a:gd name="connsiteY7" fmla="*/ 2406329 h 4267026"/>
              <a:gd name="connsiteX8" fmla="*/ 12174279 w 12174279"/>
              <a:gd name="connsiteY8" fmla="*/ 2342533 h 4267026"/>
              <a:gd name="connsiteX0" fmla="*/ 12174279 w 12174279"/>
              <a:gd name="connsiteY0" fmla="*/ 2342533 h 4267026"/>
              <a:gd name="connsiteX1" fmla="*/ 12174279 w 12174279"/>
              <a:gd name="connsiteY1" fmla="*/ 4267026 h 4267026"/>
              <a:gd name="connsiteX2" fmla="*/ 0 w 12174279"/>
              <a:gd name="connsiteY2" fmla="*/ 4267026 h 4267026"/>
              <a:gd name="connsiteX3" fmla="*/ 0 w 12174279"/>
              <a:gd name="connsiteY3" fmla="*/ 14003 h 4267026"/>
              <a:gd name="connsiteX4" fmla="*/ 6103088 w 12174279"/>
              <a:gd name="connsiteY4" fmla="*/ 2172412 h 4267026"/>
              <a:gd name="connsiteX5" fmla="*/ 10462437 w 12174279"/>
              <a:gd name="connsiteY5" fmla="*/ 2959222 h 4267026"/>
              <a:gd name="connsiteX6" fmla="*/ 12089218 w 12174279"/>
              <a:gd name="connsiteY6" fmla="*/ 2406329 h 4267026"/>
              <a:gd name="connsiteX7" fmla="*/ 12174279 w 12174279"/>
              <a:gd name="connsiteY7" fmla="*/ 2342533 h 4267026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103088 w 12174279"/>
              <a:gd name="connsiteY4" fmla="*/ 2158409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10462437 w 12174279"/>
              <a:gd name="connsiteY5" fmla="*/ 2945219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62707 w 12174279"/>
              <a:gd name="connsiteY5" fmla="*/ 2913322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6092456 w 12174279"/>
              <a:gd name="connsiteY4" fmla="*/ 2551813 h 4253023"/>
              <a:gd name="connsiteX5" fmla="*/ 9920177 w 12174279"/>
              <a:gd name="connsiteY5" fmla="*/ 3072810 h 4253023"/>
              <a:gd name="connsiteX6" fmla="*/ 12089218 w 12174279"/>
              <a:gd name="connsiteY6" fmla="*/ 2392326 h 4253023"/>
              <a:gd name="connsiteX7" fmla="*/ 12174279 w 12174279"/>
              <a:gd name="connsiteY7" fmla="*/ 2328530 h 4253023"/>
              <a:gd name="connsiteX0" fmla="*/ 12174279 w 12174279"/>
              <a:gd name="connsiteY0" fmla="*/ 2338181 h 4262674"/>
              <a:gd name="connsiteX1" fmla="*/ 12174279 w 12174279"/>
              <a:gd name="connsiteY1" fmla="*/ 4262674 h 4262674"/>
              <a:gd name="connsiteX2" fmla="*/ 0 w 12174279"/>
              <a:gd name="connsiteY2" fmla="*/ 4262674 h 4262674"/>
              <a:gd name="connsiteX3" fmla="*/ 0 w 12174279"/>
              <a:gd name="connsiteY3" fmla="*/ 9651 h 4262674"/>
              <a:gd name="connsiteX4" fmla="*/ 9920177 w 12174279"/>
              <a:gd name="connsiteY4" fmla="*/ 3082461 h 4262674"/>
              <a:gd name="connsiteX5" fmla="*/ 12089218 w 12174279"/>
              <a:gd name="connsiteY5" fmla="*/ 2401977 h 4262674"/>
              <a:gd name="connsiteX6" fmla="*/ 12174279 w 12174279"/>
              <a:gd name="connsiteY6" fmla="*/ 2338181 h 4262674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920177 w 12174279"/>
              <a:gd name="connsiteY4" fmla="*/ 3072810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633098 w 12174279"/>
              <a:gd name="connsiteY4" fmla="*/ 2604978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  <a:gd name="connsiteX0" fmla="*/ 12174279 w 12174279"/>
              <a:gd name="connsiteY0" fmla="*/ 2328530 h 4253023"/>
              <a:gd name="connsiteX1" fmla="*/ 12174279 w 12174279"/>
              <a:gd name="connsiteY1" fmla="*/ 4253023 h 4253023"/>
              <a:gd name="connsiteX2" fmla="*/ 0 w 12174279"/>
              <a:gd name="connsiteY2" fmla="*/ 4253023 h 4253023"/>
              <a:gd name="connsiteX3" fmla="*/ 0 w 12174279"/>
              <a:gd name="connsiteY3" fmla="*/ 0 h 4253023"/>
              <a:gd name="connsiteX4" fmla="*/ 9484242 w 12174279"/>
              <a:gd name="connsiteY4" fmla="*/ 3094075 h 4253023"/>
              <a:gd name="connsiteX5" fmla="*/ 12089218 w 12174279"/>
              <a:gd name="connsiteY5" fmla="*/ 2392326 h 4253023"/>
              <a:gd name="connsiteX6" fmla="*/ 12174279 w 12174279"/>
              <a:gd name="connsiteY6" fmla="*/ 2328530 h 4253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4279" h="4253023">
                <a:moveTo>
                  <a:pt x="12174279" y="2328530"/>
                </a:moveTo>
                <a:lnTo>
                  <a:pt x="12174279" y="4253023"/>
                </a:lnTo>
                <a:lnTo>
                  <a:pt x="0" y="4253023"/>
                </a:lnTo>
                <a:lnTo>
                  <a:pt x="0" y="0"/>
                </a:lnTo>
                <a:cubicBezTo>
                  <a:pt x="6671930" y="3407735"/>
                  <a:pt x="8358962" y="3161414"/>
                  <a:pt x="9484242" y="3094075"/>
                </a:cubicBezTo>
                <a:cubicBezTo>
                  <a:pt x="10609522" y="3026736"/>
                  <a:pt x="11803911" y="2495108"/>
                  <a:pt x="12089218" y="2392326"/>
                </a:cubicBezTo>
                <a:cubicBezTo>
                  <a:pt x="12158598" y="2357636"/>
                  <a:pt x="12125848" y="2387594"/>
                  <a:pt x="12174279" y="2328530"/>
                </a:cubicBezTo>
                <a:close/>
              </a:path>
            </a:pathLst>
          </a:custGeom>
          <a:gradFill flip="none" rotWithShape="1">
            <a:gsLst>
              <a:gs pos="0">
                <a:srgbClr val="4495D1"/>
              </a:gs>
              <a:gs pos="94000">
                <a:srgbClr val="00467F"/>
              </a:gs>
            </a:gsLst>
            <a:path path="rect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D8D51DA2-F2C4-461C-D242-49E4D32E72DC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9872" y="199926"/>
            <a:ext cx="862647" cy="845842"/>
          </a:xfrm>
          <a:prstGeom prst="rect">
            <a:avLst/>
          </a:prstGeom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821DD389-2766-BDA6-80A8-D498AB4462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294" y="1735880"/>
            <a:ext cx="10276306" cy="37239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Define and create XAML App Resources to improve maintainability and localization: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Steps: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Define application-wide resources such as styles, brushes, templates, etc., in the </a:t>
            </a:r>
            <a:r>
              <a:rPr lang="en-CA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App.xaml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file.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the </a:t>
            </a: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x:Static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markup extension to reference static resources defined in code-behind or other classes.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Utilize the </a:t>
            </a: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x:Key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attribute to give a unique identifier to each resource.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support localization, create resource files for each language (e.g., </a:t>
            </a:r>
            <a:r>
              <a:rPr lang="en-CA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AppResources.resx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default, </a:t>
            </a:r>
            <a:r>
              <a:rPr lang="en-CA" sz="1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AppResources.fr.resx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French).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resource keys in XAML elements and use </a:t>
            </a:r>
            <a:r>
              <a:rPr lang="en-CA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Xamarin.Forms</a:t>
            </a: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localization APIs to load the appropriate resource file based on the device's language settings.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CA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735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9542DCC6DFAF40A024F4CEDDC6373F" ma:contentTypeVersion="15" ma:contentTypeDescription="Create a new document." ma:contentTypeScope="" ma:versionID="70e4e19e87861400558424b968072908">
  <xsd:schema xmlns:xsd="http://www.w3.org/2001/XMLSchema" xmlns:xs="http://www.w3.org/2001/XMLSchema" xmlns:p="http://schemas.microsoft.com/office/2006/metadata/properties" xmlns:ns2="fa1ea8b9-a9a0-4b03-817f-345e58a8e405" xmlns:ns3="493cd61a-4840-4d00-bd85-f972c776fc20" targetNamespace="http://schemas.microsoft.com/office/2006/metadata/properties" ma:root="true" ma:fieldsID="ed9238ef87c3813595a678a4c603aa47" ns2:_="" ns3:_="">
    <xsd:import namespace="fa1ea8b9-a9a0-4b03-817f-345e58a8e405"/>
    <xsd:import namespace="493cd61a-4840-4d00-bd85-f972c776fc2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Flow_SignoffStatus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1ea8b9-a9a0-4b03-817f-345e58a8e40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1c9a76ac-e40d-4aa7-a838-79cdee9a6c06}" ma:internalName="TaxCatchAll" ma:showField="CatchAllData" ma:web="fa1ea8b9-a9a0-4b03-817f-345e58a8e40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93cd61a-4840-4d00-bd85-f972c776fc2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5c95d3fb-baf3-48f9-acdd-2801d4749b3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_Flow_SignoffStatus" ma:index="20" nillable="true" ma:displayName="Sign-off status" ma:internalName="Sign_x002d_off_x0020_status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a1ea8b9-a9a0-4b03-817f-345e58a8e405">
      <UserInfo>
        <DisplayName>Shallen Chen</DisplayName>
        <AccountId>18</AccountId>
        <AccountType/>
      </UserInfo>
      <UserInfo>
        <DisplayName>Zian (Zach) Chi</DisplayName>
        <AccountId>1087</AccountId>
        <AccountType/>
      </UserInfo>
      <UserInfo>
        <DisplayName>Brian John Hu</DisplayName>
        <AccountId>150</AccountId>
        <AccountType/>
      </UserInfo>
      <UserInfo>
        <DisplayName>Ganesh Subramanian</DisplayName>
        <AccountId>111</AccountId>
        <AccountType/>
      </UserInfo>
      <UserInfo>
        <DisplayName>Ranjot Singh</DisplayName>
        <AccountId>859</AccountId>
        <AccountType/>
      </UserInfo>
      <UserInfo>
        <DisplayName>Rajneesh Mahajan</DisplayName>
        <AccountId>168</AccountId>
        <AccountType/>
      </UserInfo>
    </SharedWithUsers>
    <lcf76f155ced4ddcb4097134ff3c332f xmlns="493cd61a-4840-4d00-bd85-f972c776fc20">
      <Terms xmlns="http://schemas.microsoft.com/office/infopath/2007/PartnerControls"/>
    </lcf76f155ced4ddcb4097134ff3c332f>
    <TaxCatchAll xmlns="fa1ea8b9-a9a0-4b03-817f-345e58a8e405" xsi:nil="true"/>
    <_Flow_SignoffStatus xmlns="493cd61a-4840-4d00-bd85-f972c776fc20" xsi:nil="true"/>
    <MediaLengthInSeconds xmlns="493cd61a-4840-4d00-bd85-f972c776fc20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5B47C19-1149-470E-A6BE-A4B7246B7450}"/>
</file>

<file path=customXml/itemProps2.xml><?xml version="1.0" encoding="utf-8"?>
<ds:datastoreItem xmlns:ds="http://schemas.openxmlformats.org/officeDocument/2006/customXml" ds:itemID="{476B75B2-16FF-4765-9859-FDCFE4AAD634}">
  <ds:schemaRefs>
    <ds:schemaRef ds:uri="3d78a3b2-5cbd-4c25-a41b-d0ceeb5b52e8"/>
    <ds:schemaRef ds:uri="92c6c90a-2042-4852-a79b-94ece10f712a"/>
    <ds:schemaRef ds:uri="9a08ad2e-4711-414f-b460-7a7925b01afb"/>
    <ds:schemaRef ds:uri="9b06400e-b300-434b-8d9c-bcc1943f44e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689E39A-312A-4407-A005-7295836B6C3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2330</TotalTime>
  <Words>1241</Words>
  <Application>Microsoft Office PowerPoint</Application>
  <PresentationFormat>Widescreen</PresentationFormat>
  <Paragraphs>163</Paragraphs>
  <Slides>23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Lato Extended</vt:lpstr>
      <vt:lpstr>Symbol</vt:lpstr>
      <vt:lpstr>Times New Roman</vt:lpstr>
      <vt:lpstr>Wingdings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 Kerdar</dc:creator>
  <cp:lastModifiedBy>RIDDHI PATEL</cp:lastModifiedBy>
  <cp:revision>70</cp:revision>
  <dcterms:created xsi:type="dcterms:W3CDTF">2022-03-29T15:55:32Z</dcterms:created>
  <dcterms:modified xsi:type="dcterms:W3CDTF">2024-04-08T23:15:39Z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0x0101003F9542DCC6DFAF40A024F4CEDDC6373F</vt:lpwstr>
  </property>
  <property fmtid="{D5CDD505-2E9C-101B-9397-08002B2CF9AE}" pid="3" name="MediaServiceImageTags">
    <vt:lpwstr/>
  </property>
  <property fmtid="{D5CDD505-2E9C-101B-9397-08002B2CF9AE}" pid="4" name="Order">
    <vt:r8>10162300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SourceUrl">
    <vt:lpwstr/>
  </property>
  <property fmtid="{D5CDD505-2E9C-101B-9397-08002B2CF9AE}" pid="8" name="_SharedFileIndex">
    <vt:lpwstr/>
  </property>
  <property fmtid="{D5CDD505-2E9C-101B-9397-08002B2CF9AE}" pid="9" name="ComplianceAssetId">
    <vt:lpwstr/>
  </property>
  <property fmtid="{D5CDD505-2E9C-101B-9397-08002B2CF9AE}" pid="10" name="TemplateUrl">
    <vt:lpwstr/>
  </property>
  <property fmtid="{D5CDD505-2E9C-101B-9397-08002B2CF9AE}" pid="11" name="_ExtendedDescription">
    <vt:lpwstr/>
  </property>
  <property fmtid="{D5CDD505-2E9C-101B-9397-08002B2CF9AE}" pid="12" name="TriggerFlowInfo">
    <vt:lpwstr/>
  </property>
</Properties>
</file>